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3" r:id="rId16"/>
    <p:sldId id="271" r:id="rId17"/>
    <p:sldId id="269" r:id="rId18"/>
    <p:sldId id="272" r:id="rId19"/>
    <p:sldId id="290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7" r:id="rId29"/>
    <p:sldId id="282" r:id="rId30"/>
    <p:sldId id="284" r:id="rId31"/>
    <p:sldId id="283" r:id="rId32"/>
    <p:sldId id="286" r:id="rId33"/>
    <p:sldId id="285" r:id="rId34"/>
    <p:sldId id="289" r:id="rId35"/>
    <p:sldId id="291" r:id="rId36"/>
    <p:sldId id="331" r:id="rId37"/>
    <p:sldId id="333" r:id="rId38"/>
    <p:sldId id="334" r:id="rId39"/>
    <p:sldId id="335" r:id="rId40"/>
    <p:sldId id="336" r:id="rId41"/>
    <p:sldId id="332" r:id="rId42"/>
    <p:sldId id="301" r:id="rId43"/>
    <p:sldId id="292" r:id="rId44"/>
    <p:sldId id="293" r:id="rId45"/>
    <p:sldId id="308" r:id="rId46"/>
    <p:sldId id="294" r:id="rId47"/>
    <p:sldId id="306" r:id="rId48"/>
    <p:sldId id="295" r:id="rId49"/>
    <p:sldId id="296" r:id="rId50"/>
    <p:sldId id="297" r:id="rId51"/>
    <p:sldId id="298" r:id="rId52"/>
    <p:sldId id="309" r:id="rId53"/>
    <p:sldId id="299" r:id="rId54"/>
    <p:sldId id="300" r:id="rId55"/>
    <p:sldId id="307" r:id="rId56"/>
    <p:sldId id="304" r:id="rId57"/>
    <p:sldId id="305" r:id="rId58"/>
    <p:sldId id="310" r:id="rId59"/>
    <p:sldId id="311" r:id="rId60"/>
    <p:sldId id="312" r:id="rId61"/>
    <p:sldId id="313" r:id="rId62"/>
    <p:sldId id="317" r:id="rId63"/>
    <p:sldId id="314" r:id="rId64"/>
    <p:sldId id="315" r:id="rId65"/>
    <p:sldId id="316" r:id="rId66"/>
    <p:sldId id="318" r:id="rId67"/>
    <p:sldId id="319" r:id="rId68"/>
    <p:sldId id="320" r:id="rId69"/>
    <p:sldId id="321" r:id="rId70"/>
    <p:sldId id="323" r:id="rId71"/>
    <p:sldId id="322" r:id="rId72"/>
    <p:sldId id="328" r:id="rId73"/>
    <p:sldId id="324" r:id="rId74"/>
    <p:sldId id="325" r:id="rId75"/>
    <p:sldId id="326" r:id="rId76"/>
    <p:sldId id="327" r:id="rId77"/>
    <p:sldId id="329" r:id="rId78"/>
    <p:sldId id="330" r:id="rId79"/>
    <p:sldId id="337" r:id="rId80"/>
    <p:sldId id="338" r:id="rId81"/>
    <p:sldId id="339" r:id="rId82"/>
    <p:sldId id="340" r:id="rId83"/>
    <p:sldId id="343" r:id="rId84"/>
    <p:sldId id="344" r:id="rId85"/>
    <p:sldId id="341" r:id="rId86"/>
    <p:sldId id="342" r:id="rId87"/>
    <p:sldId id="354" r:id="rId88"/>
    <p:sldId id="351" r:id="rId89"/>
    <p:sldId id="345" r:id="rId90"/>
    <p:sldId id="346" r:id="rId91"/>
    <p:sldId id="355" r:id="rId92"/>
    <p:sldId id="347" r:id="rId93"/>
    <p:sldId id="353" r:id="rId94"/>
    <p:sldId id="358" r:id="rId95"/>
    <p:sldId id="356" r:id="rId96"/>
    <p:sldId id="357" r:id="rId97"/>
    <p:sldId id="348" r:id="rId98"/>
    <p:sldId id="349" r:id="rId99"/>
    <p:sldId id="360" r:id="rId100"/>
    <p:sldId id="366" r:id="rId101"/>
    <p:sldId id="363" r:id="rId102"/>
    <p:sldId id="364" r:id="rId103"/>
    <p:sldId id="365" r:id="rId104"/>
    <p:sldId id="362" r:id="rId105"/>
    <p:sldId id="367" r:id="rId106"/>
    <p:sldId id="352" r:id="rId107"/>
    <p:sldId id="384" r:id="rId108"/>
    <p:sldId id="359" r:id="rId109"/>
    <p:sldId id="350" r:id="rId110"/>
    <p:sldId id="371" r:id="rId111"/>
    <p:sldId id="380" r:id="rId112"/>
    <p:sldId id="379" r:id="rId113"/>
    <p:sldId id="368" r:id="rId114"/>
    <p:sldId id="369" r:id="rId115"/>
    <p:sldId id="370" r:id="rId116"/>
    <p:sldId id="383" r:id="rId117"/>
    <p:sldId id="376" r:id="rId118"/>
    <p:sldId id="377" r:id="rId119"/>
    <p:sldId id="372" r:id="rId120"/>
    <p:sldId id="373" r:id="rId121"/>
    <p:sldId id="374" r:id="rId122"/>
    <p:sldId id="375" r:id="rId123"/>
    <p:sldId id="378" r:id="rId124"/>
    <p:sldId id="382" r:id="rId125"/>
    <p:sldId id="381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02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6T17:52:54.49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6T17:55:10.1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1DF58-92C7-4446-B2AD-5A182089FCCF}" type="datetimeFigureOut">
              <a:rPr lang="en-US" smtClean="0"/>
              <a:t>6/6/2021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999F9-235E-40A8-AAF6-AF1D80E8C1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7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429A-958F-4A2E-A161-7B622C498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72439-F863-49DF-9EDE-18BF32E6C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7C503-3A09-4C58-B15F-68BFEA4E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EBB0-79A1-4756-86AA-F36F74F0C29E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834CA-711A-4342-8EA4-52510D87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E1161-6677-44B4-BABA-7BE0CCB8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9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5233-8C60-4F90-8325-13424AA5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CC494-5D3F-4EC7-BF79-F20D0E30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15A5F-0E38-4C88-A894-090D131B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3A64-CCBC-4FC1-B6B8-CB09F1305F76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DBD3-B4E4-42B6-BA49-9AB731AB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9549-D392-42BC-A7D3-42F5AF68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B7860-6AAA-4A57-9F11-5D40A2009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8A663-5EE6-4201-BDF6-D28FA796C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62AB4-0D3B-4772-AC67-2DF40980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71D1D-2CDF-4302-A43F-24B928EC1D0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09EB-0B05-4CD3-8CA8-AA6604F4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F6D41-EDE2-4D99-88C1-B090D722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0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806F-7858-482C-832C-A950EA9B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D6580-60F1-4F24-884E-13B5FB398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9F9D4-0129-4DDF-A650-CBDE435B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DB888-D1B0-4AF5-B56F-A20228FBCDDF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6DFC5-25AE-44C3-B6A1-F9CB9C17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083AB-DB38-41E1-A32C-5B7A32A0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5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93C2C-663A-49BB-95A2-5326810A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63607-F2DD-4A33-BA45-1AA6B053C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D2508-F530-4163-950A-7C28B9A0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34705-3832-41B5-9709-F6A61270133B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36482-2856-4A3C-BC62-FF453867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FA599-EAC4-4AB3-96F6-82B69AA3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182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13F1-0B49-4F0D-AE17-27C9337E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64255-DB74-4832-8B7C-99383FB05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20469-9DF7-4233-A250-EE9C909B9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D716B-4099-4402-A474-0C3AFA2CC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E59B-C959-4A16-A9DB-F8C1255C41A1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FF6BA-851F-4CDF-8D8B-6282C354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DE70C-3ED8-4BBA-9A93-66471F3E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4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D933-474C-4BFB-A2FA-D15F2A80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D7B3A-0AAD-4D1E-8D67-60DBEA79F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9D7BE-EE91-4721-B9C6-5421BCE8B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D75897-74AA-40FC-9AA8-987DC01C0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F5929-AA40-4488-8CB3-D8E7977C40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7454A-185D-4A49-B296-718CEA6C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76DC-0E66-42E8-A4D3-EF71D5834250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C84FB-ABEF-476B-9EF1-7DFC94CF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56BD2E-9779-4070-8863-855BA39D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5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B2A4-751F-4639-9A13-99686BE6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18B894-2FF1-4B1D-A58E-826F26CC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7982-3A4C-41AD-B91C-A71777F24206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0A0D4-FD9C-4532-93D6-09BA3EEEB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57E4D-E1C3-45E2-8396-D124EA49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0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A5ADB8-D148-4064-88A5-A3FDFE1A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B442-3689-426C-9668-3538CF6D7767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2C367-A746-414B-81CA-72E49127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88A14-307E-4F46-809E-87781C55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2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33D9-6376-4250-B730-7BE933C7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BD68-57B3-48AC-9970-0381A22A6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F9EDF-F072-4756-AC4F-469AE53F8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D98D1-6ABE-49C4-AB25-7C479EB8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C9339-5CEE-474D-A5D4-0405A5EE4212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226B4-22E1-42B2-A867-1EE3E96C8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17C93-1B13-41E6-BA80-311C04433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2383-7C25-4892-8BD6-2941DDC33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C0DE6-68E6-4CA1-A025-9480A23AE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DE684-C670-4F11-B792-A15883F93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7C5E0-3C72-4F03-9F0A-F3409065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0149-31F7-4607-81A3-4AB25602959A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442D0-36CE-4332-9A88-E7D14B79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Purdue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74175-8400-4191-95FC-F34A6E45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48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8C661-8D47-4A96-8F18-0EFDDF08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403D0-6A85-45D0-A720-451A05D60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3CC48-75B5-46ED-ACDE-9D52EC70C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472D1-D2A3-44CF-A117-1323927B5B13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8A9A8-3AAB-40BF-9945-E830256E7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Purdue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D2D64-7A30-436E-9786-1F09ABF16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C553D-7C84-41AE-AA04-7BFF30F16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9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oHPvkQ2aBcM2Lxejht1DxV579weQ_VX/view?usp=sharing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arkfun.com/products/12576" TargetMode="External"/><Relationship Id="rId3" Type="http://schemas.openxmlformats.org/officeDocument/2006/relationships/hyperlink" Target="https://www.digikey.com/en/products/detail/b-b-battery/BP2.3-12-T1/653329" TargetMode="External"/><Relationship Id="rId7" Type="http://schemas.openxmlformats.org/officeDocument/2006/relationships/hyperlink" Target="https://www.sparkfun.com/products/15136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navco.org/instrumentation/networks/status/nota/overview/P775" TargetMode="External"/><Relationship Id="rId5" Type="http://schemas.openxmlformats.org/officeDocument/2006/relationships/hyperlink" Target="https://kb.ettus.com/B200/B210/B200mini/B205mini" TargetMode="External"/><Relationship Id="rId4" Type="http://schemas.openxmlformats.org/officeDocument/2006/relationships/hyperlink" Target="https://www.sparkfun.com/products/1544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guangZhang/PurdueMeasurementCampaignCode/tree/master/MatlabWorkSpace" TargetMode="External"/><Relationship Id="rId2" Type="http://schemas.openxmlformats.org/officeDocument/2006/relationships/hyperlink" Target="https://drive.google.com/drive/folders/1YWGKGGgItSyi4UdK8G2piQPJPX-hWFD6?usp=sharing_eil&amp;invite=CO6Dn_QM&amp;ts=600b25be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key.com/en/products/detail/b-b-battery/BP2.3-12-T1/653329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loud.com/iclouddrive/0iDI1bbe4M2lGbnJI6WPmeRUQ#Rotator_Prototyping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411276.3412192" TargetMode="External"/><Relationship Id="rId2" Type="http://schemas.openxmlformats.org/officeDocument/2006/relationships/hyperlink" Target="mailto:kwebb@cs.utah.edu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loud.com/iclouddrive/0KEiDSrSog28A2BTyxYq1zMDg#Coarse%5FYaw%5FTesting%5F6%5FAngles%5F1%5FTrial%5FPer%5FAngle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loud.com/iclouddrive/03RtSY5bGyAhxFPCtqHrRCq0Q#Fine%5FYaw%5FTesting%5F3%5FDegree%5FIncrements%5F1%5FTrial%5FPer%5FAngl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loud.com/iclouddrive/0dzB1yXkNKyG-Fa5cI3gnJI4Q#Coarse%5FYaw%5FTesting%5F3%5FAngles%5F3%5FTrials%5FPer%5FAngle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ker.com/products/variant/powercore-slim-10000-pd/A1231021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www.servocity.com/pt785-s-pan-tilt-system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loud.com/iclouddrive/079Ps5fomBmn9k1wgc8XjNIEA#Object%5FTracking%5FWalk-through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ticsplanet.com/z-bolt-bte-4s-red-laser-pointer.html" TargetMode="External"/><Relationship Id="rId7" Type="http://schemas.openxmlformats.org/officeDocument/2006/relationships/hyperlink" Target="https://en.wikipedia.org/wiki/SwisTrack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arkfun.com/products/14686" TargetMode="External"/><Relationship Id="rId5" Type="http://schemas.openxmlformats.org/officeDocument/2006/relationships/hyperlink" Target="https://www.sparkfun.com/products/16282" TargetMode="External"/><Relationship Id="rId4" Type="http://schemas.openxmlformats.org/officeDocument/2006/relationships/hyperlink" Target="https://www.servocity.com/pt785-s-pan-tilt-system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Sample_Test_Rotation_Constant_ON_LASER_with_Frame_Trackinghttps:/www.icloud.com/iclouddrive/0dDTed1L-zVIgDQ_BwRl9Tzyg#Sample%5FTest%5FRotation%5FConstant%5FON%5FLASER%5Fwith%5FFrame%5FTracking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rvocity.com/mpt1100-ss-jib-mounting-kit/" TargetMode="External"/><Relationship Id="rId2" Type="http://schemas.openxmlformats.org/officeDocument/2006/relationships/hyperlink" Target="https://www.servocity.com/pt785-s-pan-tilt-syste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de.sk/37jlZfm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15136" TargetMode="External"/><Relationship Id="rId2" Type="http://schemas.openxmlformats.org/officeDocument/2006/relationships/hyperlink" Target="https://www.sparkfun.com/products/1648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avco.org/instrumentation/networks/status/nota/overview/P775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C8F8-1DF4-49AF-A478-674C7AC75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623" y="1122363"/>
            <a:ext cx="10402348" cy="2387600"/>
          </a:xfrm>
        </p:spPr>
        <p:txBody>
          <a:bodyPr>
            <a:normAutofit/>
          </a:bodyPr>
          <a:lstStyle/>
          <a:p>
            <a:r>
              <a:rPr lang="en-US" sz="5400" dirty="0"/>
              <a:t>Purdue NSF EARS: Progress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BBEA8-BE57-47CC-9279-E6CCBE9F1F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Bharath Keshavamurthy</a:t>
            </a:r>
          </a:p>
        </p:txBody>
      </p:sp>
    </p:spTree>
    <p:extLst>
      <p:ext uri="{BB962C8B-B14F-4D97-AF65-F5344CB8AC3E}">
        <p14:creationId xmlns:p14="http://schemas.microsoft.com/office/powerpoint/2010/main" val="342596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4E926A1-6982-4E39-90BD-C7E8A8439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689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44BAF5-2D47-4709-93DD-490D283CCCC3}"/>
              </a:ext>
            </a:extLst>
          </p:cNvPr>
          <p:cNvSpPr txBox="1"/>
          <p:nvPr/>
        </p:nvSpPr>
        <p:spPr>
          <a:xfrm flipH="1">
            <a:off x="2987040" y="0"/>
            <a:ext cx="310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EPC Logs: eNodeB Attach - Done;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UE Authentication - Done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B720C-07FC-43AA-80FA-4BD257492D3A}"/>
              </a:ext>
            </a:extLst>
          </p:cNvPr>
          <p:cNvSpPr txBox="1"/>
          <p:nvPr/>
        </p:nvSpPr>
        <p:spPr>
          <a:xfrm flipH="1">
            <a:off x="9088341" y="5535432"/>
            <a:ext cx="3195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UE Logs: SGi Ping in-progress via the established LTE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F2431-906D-4D2E-B002-358BFD4461DD}"/>
              </a:ext>
            </a:extLst>
          </p:cNvPr>
          <p:cNvSpPr txBox="1"/>
          <p:nvPr/>
        </p:nvSpPr>
        <p:spPr>
          <a:xfrm flipH="1">
            <a:off x="9088341" y="3429000"/>
            <a:ext cx="46422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eNodeB Logs:</a:t>
            </a:r>
          </a:p>
          <a:p>
            <a:r>
              <a:rPr lang="en-US" sz="1050" dirty="0">
                <a:solidFill>
                  <a:srgbClr val="FF0000"/>
                </a:solidFill>
              </a:rPr>
              <a:t>UL – RNTI | CQI | MCS | Bit Rate | BLER | SNR Metrics;</a:t>
            </a:r>
          </a:p>
          <a:p>
            <a:r>
              <a:rPr lang="en-US" sz="1050" dirty="0">
                <a:solidFill>
                  <a:srgbClr val="FF0000"/>
                </a:solidFill>
              </a:rPr>
              <a:t>DL - RNTI | CQI | MCS | Bit Rate | BLER | SNR Metrics;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500CAF-EE2F-4975-80D1-954365CB0ABC}"/>
              </a:ext>
            </a:extLst>
          </p:cNvPr>
          <p:cNvCxnSpPr/>
          <p:nvPr/>
        </p:nvCxnSpPr>
        <p:spPr>
          <a:xfrm flipH="1" flipV="1">
            <a:off x="10249231" y="2218414"/>
            <a:ext cx="640080" cy="1371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851E5B-31A0-4F1D-B9CC-75819DABDB84}"/>
              </a:ext>
            </a:extLst>
          </p:cNvPr>
          <p:cNvSpPr txBox="1"/>
          <p:nvPr/>
        </p:nvSpPr>
        <p:spPr>
          <a:xfrm>
            <a:off x="3344849" y="6368995"/>
            <a:ext cx="4089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“ota_srslte”: Console Logs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C3CF37-FFEA-47D2-84FB-132D3509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80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5B97-6606-451D-9F7B-6675AD12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87" y="27086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28 GHz Comm. Front-End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C056B-2663-403E-BA1B-B43F27D91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56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73A557E-F2C1-459A-8F5F-C238F2198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4" b="54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1085F-2E16-41CD-9518-3D5B83D5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5C553D-7C84-41AE-AA04-7BFF30F1601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B79002-29F9-4036-B841-4B68335DC501}"/>
              </a:ext>
            </a:extLst>
          </p:cNvPr>
          <p:cNvSpPr txBox="1"/>
          <p:nvPr/>
        </p:nvSpPr>
        <p:spPr>
          <a:xfrm>
            <a:off x="6406049" y="24527"/>
            <a:ext cx="57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PN-Sequence Generator with Windfreak Synthesizer Input</a:t>
            </a:r>
          </a:p>
        </p:txBody>
      </p:sp>
    </p:spTree>
    <p:extLst>
      <p:ext uri="{BB962C8B-B14F-4D97-AF65-F5344CB8AC3E}">
        <p14:creationId xmlns:p14="http://schemas.microsoft.com/office/powerpoint/2010/main" val="21757471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DE46691-2C87-417E-9F32-E8410C248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82" b="54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DB3FA-85DB-488F-82FF-A4221B08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5C553D-7C84-41AE-AA04-7BFF30F1601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38D02-74C2-46E5-956E-6691EB354E59}"/>
              </a:ext>
            </a:extLst>
          </p:cNvPr>
          <p:cNvSpPr txBox="1"/>
          <p:nvPr/>
        </p:nvSpPr>
        <p:spPr>
          <a:xfrm>
            <a:off x="0" y="71940"/>
            <a:ext cx="268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Rx Comm Front-end Setup</a:t>
            </a:r>
          </a:p>
        </p:txBody>
      </p:sp>
    </p:spTree>
    <p:extLst>
      <p:ext uri="{BB962C8B-B14F-4D97-AF65-F5344CB8AC3E}">
        <p14:creationId xmlns:p14="http://schemas.microsoft.com/office/powerpoint/2010/main" val="22317182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4E329267-BD21-4FCF-BCB3-7964B3812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2" b="1692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76360-A949-4A35-B078-4CF14E5E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5C553D-7C84-41AE-AA04-7BFF30F1601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FA4A22-5FC6-4E92-9851-F92BD229EB8B}"/>
              </a:ext>
            </a:extLst>
          </p:cNvPr>
          <p:cNvSpPr txBox="1"/>
          <p:nvPr/>
        </p:nvSpPr>
        <p:spPr>
          <a:xfrm>
            <a:off x="1" y="857647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Tx Comm Front-end Setup*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9FD6D-9184-4E69-8937-EB7752791741}"/>
              </a:ext>
            </a:extLst>
          </p:cNvPr>
          <p:cNvSpPr txBox="1"/>
          <p:nvPr/>
        </p:nvSpPr>
        <p:spPr>
          <a:xfrm>
            <a:off x="7773924" y="623574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(*Mixer incorrectly connected)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366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18966F0B-02CD-46F0-95E2-262E5196F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2" b="9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A313E-96ED-444B-9C8F-A2F04EE9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5C553D-7C84-41AE-AA04-7BFF30F1601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5DAD2-EAFD-4BDC-8222-603115AF0D8A}"/>
              </a:ext>
            </a:extLst>
          </p:cNvPr>
          <p:cNvSpPr txBox="1"/>
          <p:nvPr/>
        </p:nvSpPr>
        <p:spPr>
          <a:xfrm>
            <a:off x="5086773" y="379307"/>
            <a:ext cx="379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Full Rx Comm Test Setup: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Tutorial Link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52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B986C50-5EFE-40AF-8F0C-107E87529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413" y="0"/>
            <a:ext cx="6179890" cy="64075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31D6B-F81C-4133-8636-A840528F3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105</a:t>
            </a:fld>
            <a:endParaRPr lang="en-US" dirty="0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448EA1A1-64CD-4E61-81F4-4AA57E6C8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0074" cy="64075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9C3B56-91EE-4506-96DD-42B75B469B84}"/>
              </a:ext>
            </a:extLst>
          </p:cNvPr>
          <p:cNvSpPr txBox="1"/>
          <p:nvPr/>
        </p:nvSpPr>
        <p:spPr>
          <a:xfrm>
            <a:off x="4245326" y="6407573"/>
            <a:ext cx="3760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Power delay profile at the Rx</a:t>
            </a:r>
          </a:p>
        </p:txBody>
      </p:sp>
    </p:spTree>
    <p:extLst>
      <p:ext uri="{BB962C8B-B14F-4D97-AF65-F5344CB8AC3E}">
        <p14:creationId xmlns:p14="http://schemas.microsoft.com/office/powerpoint/2010/main" val="3320619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8373CD5-6FBE-4989-8B27-A327C04EB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B7616-B8EC-4D20-ABD7-226D98A2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106</a:t>
            </a:fld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26D92BF-F014-488E-85D0-A27259481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6920" y="857250"/>
            <a:ext cx="6858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B8ED8-DAFE-41B7-B03A-8F89573E085B}"/>
              </a:ext>
            </a:extLst>
          </p:cNvPr>
          <p:cNvSpPr txBox="1"/>
          <p:nvPr/>
        </p:nvSpPr>
        <p:spPr>
          <a:xfrm rot="16200000">
            <a:off x="2593962" y="2989805"/>
            <a:ext cx="546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Raspberry Pi 4 Model-B: Rx Sample Collection Activities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4A1FA-1165-4D27-8082-26FFF4BBA603}"/>
              </a:ext>
            </a:extLst>
          </p:cNvPr>
          <p:cNvSpPr txBox="1"/>
          <p:nvPr/>
        </p:nvSpPr>
        <p:spPr>
          <a:xfrm rot="5400000" flipH="1">
            <a:off x="3093259" y="3244332"/>
            <a:ext cx="685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USRP B200mini + Windfreak Synthesizer (REF) = GNURadio Sink + UHD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B83420-2130-4BB9-BE84-7ADB2B23B756}"/>
              </a:ext>
            </a:extLst>
          </p:cNvPr>
          <p:cNvCxnSpPr>
            <a:stCxn id="2" idx="2"/>
          </p:cNvCxnSpPr>
          <p:nvPr/>
        </p:nvCxnSpPr>
        <p:spPr>
          <a:xfrm flipV="1">
            <a:off x="5512832" y="3163147"/>
            <a:ext cx="824761" cy="11324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1487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D9F6-C58D-4336-9FA8-C63DDACD7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GNURadio USRP Sink Block (Raspberry Pi 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3DC00-1BE4-49B0-8143-C0CD3C4B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UHD: USRP Sink</a:t>
            </a:r>
          </a:p>
          <a:p>
            <a:pPr lvl="1"/>
            <a:r>
              <a:rPr lang="en-US" dirty="0"/>
              <a:t>Center Freq (Hz) = 2.5G</a:t>
            </a:r>
          </a:p>
          <a:p>
            <a:pPr lvl="1"/>
            <a:r>
              <a:rPr lang="en-US" dirty="0"/>
              <a:t>Bandwidth (Hz) = 100k</a:t>
            </a:r>
          </a:p>
          <a:p>
            <a:pPr lvl="1"/>
            <a:r>
              <a:rPr lang="en-US" dirty="0"/>
              <a:t>Gain Value = 1</a:t>
            </a:r>
          </a:p>
          <a:p>
            <a:pPr lvl="1"/>
            <a:r>
              <a:rPr lang="en-US" dirty="0"/>
              <a:t>Gain Type = Absolute (dB)</a:t>
            </a:r>
          </a:p>
          <a:p>
            <a:pPr lvl="1"/>
            <a:r>
              <a:rPr lang="en-US" dirty="0"/>
              <a:t>Samp Rate (Sps) = 2M</a:t>
            </a:r>
          </a:p>
          <a:p>
            <a:pPr lvl="1"/>
            <a:r>
              <a:rPr lang="en-US" dirty="0"/>
              <a:t>Antenna = RX</a:t>
            </a:r>
          </a:p>
          <a:p>
            <a:pPr lvl="1"/>
            <a:r>
              <a:rPr lang="en-US" dirty="0"/>
              <a:t>Additional scope to view the power-delay profile</a:t>
            </a:r>
          </a:p>
          <a:p>
            <a:pPr lvl="1"/>
            <a:r>
              <a:rPr lang="en-US" dirty="0"/>
              <a:t>Samples logged with timestamp to Raspberry Pi’s filesystem (microSD card)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F4ABA-C841-4FAE-B67B-E73D9E18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00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50F9-3C30-4C8F-B4D1-63921AC9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033" y="2708699"/>
            <a:ext cx="8779933" cy="116564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E2E Tx and Rx Design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455C4-CB74-4FA5-9A39-0DD4654F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493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3AAED77-2237-4460-A3F1-9E446435C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3184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9696D-6324-4E33-B25A-EA8DFC741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2508C-FD94-4944-8EB7-1FA1131DD538}"/>
              </a:ext>
            </a:extLst>
          </p:cNvPr>
          <p:cNvSpPr txBox="1"/>
          <p:nvPr/>
        </p:nvSpPr>
        <p:spPr>
          <a:xfrm flipH="1">
            <a:off x="5635412" y="0"/>
            <a:ext cx="655658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Consolidated Rx E2E Design Summary: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No cables exiting the platform;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Amplifier Mini-circuit, PN-sequence generator, and the antenna powered by </a:t>
            </a:r>
            <a:r>
              <a:rPr lang="en-US" sz="1200" dirty="0">
                <a:hlinkClick r:id="rId3"/>
              </a:rPr>
              <a:t>12V batteries</a:t>
            </a:r>
            <a:r>
              <a:rPr lang="en-US" sz="12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Windfreak Synthesizer for the PN-sequence generator’s input is powered by the Anker Portable Charger;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Raspberry Pi 4 Model-B</a:t>
            </a:r>
            <a:r>
              <a:rPr lang="en-US" sz="1200" dirty="0"/>
              <a:t> replaces the Mac Mini;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USRP B200mini</a:t>
            </a:r>
            <a:r>
              <a:rPr lang="en-US" sz="1200" dirty="0"/>
              <a:t> replaces the USRP N300/310;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GNURadio sink on the USRP receives the samples, timestamps them, and logs them to the microSD card (exFAT file system: &gt;32 GB) on-board the Raspberry Pi via USB3.0;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Backup the data, and microSD card is switched-out/reset after a day’s data collection activities;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USRP powered via USB3.0 from the Raspberry Pi;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USRP REF input from Windfreak Synthesizer—powered by the Raspberry Pi via USB;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Raspberry Pi powered via USB3.0 (Type-C) from the Anker Portable Charger;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Blackboard uC (IMU &amp; GPS) powered via USB3.0 (Type-C) from the Anker Portable Charger;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Apache Kafka is the publish/subscribe framework with Apache Zookeeper as the broker manager;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RTCM 3.x correction streams received from the </a:t>
            </a:r>
            <a:r>
              <a:rPr lang="en-US" sz="1200" dirty="0">
                <a:hlinkClick r:id="rId6"/>
              </a:rPr>
              <a:t>UNAVCO P775 NTRIP Caster</a:t>
            </a:r>
            <a:r>
              <a:rPr lang="en-US" sz="1200" dirty="0"/>
              <a:t> over Bluetooth from the Lefebure NTRIP client;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2 composite/plastic enclosures: one to house the comm front-end components, and the other to house the integrated electronics (CAD/CAM models are being designed);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A composite/plastic mount will hold the enclosures and the antenna in place by screws (CAD/CAM model is being designed);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 rotation angle is calculated by the Rx Python Controller based on the received NMEA messages from the </a:t>
            </a:r>
            <a:r>
              <a:rPr lang="en-US" sz="1200" dirty="0">
                <a:hlinkClick r:id="rId7"/>
              </a:rPr>
              <a:t>ZED-F9P</a:t>
            </a:r>
            <a:r>
              <a:rPr lang="en-US" sz="1200" dirty="0"/>
              <a:t> over Bluetooth Serial (</a:t>
            </a:r>
            <a:r>
              <a:rPr lang="en-US" sz="1200" dirty="0">
                <a:hlinkClick r:id="rId8"/>
              </a:rPr>
              <a:t>RN42</a:t>
            </a:r>
            <a:r>
              <a:rPr lang="en-US" sz="1200" dirty="0"/>
              <a:t>) and the pre-loaded Tx GPS coordinates;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The calculated angle is then sent over Bluetooth Serial to the Arduino servo controller;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Concurrently, the Rx Python Controller also publishes its GPS coordinates to the fault-tolerant Kafka topic ODIN_GPS_EVENTS in NMEA (current) or JSON format (re-design).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dirty="0"/>
              <a:t>Tx E2E Design Summary: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Cables can exit the platform: fixed at a mount-point;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Enclosures and Mounts can be designed—although, not necessary;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Tx Python Controller receives the Rx’s GPS coordinates via the Kafka topic ODIN_GPS_EVENTS, parses them, determines the rotation angle (using its pre-loaded GPS coordinates), and sends it to the Arduino servo controller over USB Serial;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Amplifier Mini-circuit, PN-sequence generator, and the antenna can be powered by standard regulated DC power supplies (12V); 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Windfreak Synthesizers (x2) powered by portable chargers via USB.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1692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A81D4C6-5B62-40F1-B4D7-3B5367876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418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126471-6419-4A0B-BDE9-7EADFED5ED9B}"/>
              </a:ext>
            </a:extLst>
          </p:cNvPr>
          <p:cNvSpPr txBox="1"/>
          <p:nvPr/>
        </p:nvSpPr>
        <p:spPr>
          <a:xfrm flipH="1">
            <a:off x="3185822" y="11927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EPC Logs: UL NAS – Detach Request;</a:t>
            </a:r>
          </a:p>
          <a:p>
            <a:r>
              <a:rPr lang="en-US" sz="1200" dirty="0">
                <a:solidFill>
                  <a:srgbClr val="FF0000"/>
                </a:solidFill>
              </a:rPr>
              <a:t>UE Context Release;</a:t>
            </a:r>
          </a:p>
          <a:p>
            <a:r>
              <a:rPr lang="en-US" sz="1200" dirty="0">
                <a:solidFill>
                  <a:srgbClr val="FF0000"/>
                </a:solidFill>
              </a:rPr>
              <a:t>Delete eNodeB Context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904A1-667A-4978-A4AD-EBEE0A08BA2B}"/>
              </a:ext>
            </a:extLst>
          </p:cNvPr>
          <p:cNvSpPr txBox="1"/>
          <p:nvPr/>
        </p:nvSpPr>
        <p:spPr>
          <a:xfrm flipH="1">
            <a:off x="9048142" y="5597785"/>
            <a:ext cx="306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UE Logs: Ping Final Statistics post-termination;</a:t>
            </a:r>
          </a:p>
          <a:p>
            <a:r>
              <a:rPr lang="en-US" sz="1200" dirty="0">
                <a:solidFill>
                  <a:srgbClr val="FF0000"/>
                </a:solidFill>
              </a:rPr>
              <a:t>RRC Connection Release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43CC25-4E1A-4548-B779-7597C8FF9820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9158136" y="4834747"/>
            <a:ext cx="1421295" cy="763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CC4FD9-C839-4547-A1BA-7E6AE513BFF1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1422402" y="5828618"/>
            <a:ext cx="7625740" cy="2858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0B496EE-BB2B-4329-87FE-9D08D0538EF5}"/>
              </a:ext>
            </a:extLst>
          </p:cNvPr>
          <p:cNvSpPr txBox="1"/>
          <p:nvPr/>
        </p:nvSpPr>
        <p:spPr>
          <a:xfrm flipH="1">
            <a:off x="9283516" y="2833837"/>
            <a:ext cx="3420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eNodeB Logs: UE Disconnect; EPC Detach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3A9E5-0F41-45A1-B7CC-9F45D2FAEE6E}"/>
              </a:ext>
            </a:extLst>
          </p:cNvPr>
          <p:cNvSpPr txBox="1"/>
          <p:nvPr/>
        </p:nvSpPr>
        <p:spPr>
          <a:xfrm>
            <a:off x="2904581" y="6378554"/>
            <a:ext cx="591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“ota_srslte”: Console Logs at Clean-Up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E92221-5685-411D-9BF3-5E4BC372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220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7A52-FB4A-4539-93F9-1A54E3EB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933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Design &amp; Calibration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C2F94-A391-43A9-BB85-E64A5B7A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674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D60EA5-19F1-4BB1-ABA5-EE2CCC56C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346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2C3DF-AD75-44EE-B783-7CC6F65A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FDCF9C-7A97-435F-B252-2D0250C9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354" y="6434666"/>
            <a:ext cx="7609841" cy="42333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Rotator: Calibration &amp; Design Document (Centralized Coordinator)</a:t>
            </a:r>
          </a:p>
        </p:txBody>
      </p:sp>
    </p:spTree>
    <p:extLst>
      <p:ext uri="{BB962C8B-B14F-4D97-AF65-F5344CB8AC3E}">
        <p14:creationId xmlns:p14="http://schemas.microsoft.com/office/powerpoint/2010/main" val="27014978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58086-3669-4DC2-B641-5D5AEBC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5C553D-7C84-41AE-AA04-7BFF30F1601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907904-C5B5-43FE-BDAB-DF87C61F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98"/>
            <a:ext cx="12190476" cy="643466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A15A410-07AD-4AE7-AD2D-68132515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959" y="6434666"/>
            <a:ext cx="5257799" cy="42333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Rotator: Calibration &amp; Design Document (Tx)</a:t>
            </a:r>
          </a:p>
        </p:txBody>
      </p:sp>
    </p:spTree>
    <p:extLst>
      <p:ext uri="{BB962C8B-B14F-4D97-AF65-F5344CB8AC3E}">
        <p14:creationId xmlns:p14="http://schemas.microsoft.com/office/powerpoint/2010/main" val="28758373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F7F6-5463-465B-B836-BEC0E971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33" y="6434666"/>
            <a:ext cx="5257799" cy="42333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Rotator: Calibration &amp; Design Document (Rx)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294E08-F7EF-4876-89AD-5907822C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346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996B9-9398-4A6B-9F7E-C81041CD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6135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D747B-B7E0-40F2-8459-F697C9C79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8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250F8-01D9-4CEB-834A-3535204D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15C553D-7C84-41AE-AA04-7BFF30F1601B}" type="slidenum">
              <a:rPr lang="en-US" smtClean="0"/>
              <a:t>114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54AF2B-10A7-4AD2-AA3C-80D5661D1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1" y="6482080"/>
            <a:ext cx="5786120" cy="37592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Rotator: Calibration &amp; Design Document (Utilities)</a:t>
            </a:r>
          </a:p>
        </p:txBody>
      </p:sp>
    </p:spTree>
    <p:extLst>
      <p:ext uri="{BB962C8B-B14F-4D97-AF65-F5344CB8AC3E}">
        <p14:creationId xmlns:p14="http://schemas.microsoft.com/office/powerpoint/2010/main" val="20477896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9EBB1D-8B01-49CF-B38C-B58AAE8B8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8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80CC5-CB87-41E9-AC31-9C66B7F04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EA00C9-0C53-406F-938B-B605F2C7F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320" y="6482080"/>
            <a:ext cx="6659880" cy="37592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Rotator: Calibration &amp; Design Document (Data Structures)</a:t>
            </a:r>
          </a:p>
        </p:txBody>
      </p:sp>
    </p:spTree>
    <p:extLst>
      <p:ext uri="{BB962C8B-B14F-4D97-AF65-F5344CB8AC3E}">
        <p14:creationId xmlns:p14="http://schemas.microsoft.com/office/powerpoint/2010/main" val="10029151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96470-0F6E-4866-890A-314A3D79C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4352-9934-4D31-8C23-DC623F5AF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Docker/YAML:</a:t>
            </a:r>
          </a:p>
          <a:p>
            <a:pPr marL="457200" lvl="1" indent="0">
              <a:buNone/>
            </a:pPr>
            <a:r>
              <a:rPr lang="en-US" dirty="0"/>
              <a:t>1. Realms Coordinator:</a:t>
            </a:r>
          </a:p>
          <a:p>
            <a:pPr lvl="2"/>
            <a:r>
              <a:rPr lang="en-US" dirty="0"/>
              <a:t>Zookeeper, Kafka, and other middleware are installed on a centralized compute node (Frankie (Purdue testing) | d840 (POWDER testing))</a:t>
            </a:r>
          </a:p>
          <a:p>
            <a:pPr lvl="2"/>
            <a:r>
              <a:rPr lang="en-US" dirty="0"/>
              <a:t>IP configuration for component registration, Kafka topic creation, and other centralized service initializations are done via this Docker/YAML CLI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2. Rx Controller (Mobile: mounted on a vehicle):</a:t>
            </a:r>
          </a:p>
          <a:p>
            <a:pPr lvl="2"/>
            <a:r>
              <a:rPr lang="en-US" dirty="0"/>
              <a:t>Python controller installed via Docker/YAML on a Laptop (in the vehicle)</a:t>
            </a:r>
          </a:p>
          <a:p>
            <a:pPr lvl="2"/>
            <a:r>
              <a:rPr lang="en-US" dirty="0"/>
              <a:t>Arduino code pre-loaded onto the uC’s flash (non-volatile) memory</a:t>
            </a:r>
          </a:p>
          <a:p>
            <a:pPr lvl="2"/>
            <a:r>
              <a:rPr lang="en-US" dirty="0"/>
              <a:t>Python controller communicated wirelessly with the uC over Bluetooth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3. Tx Controller (Fixed: mounted on a roof-top):</a:t>
            </a:r>
          </a:p>
          <a:p>
            <a:pPr lvl="2"/>
            <a:r>
              <a:rPr lang="en-US" dirty="0"/>
              <a:t>Python controller installed via Docker/YAML on a Laptop</a:t>
            </a:r>
          </a:p>
          <a:p>
            <a:pPr lvl="2"/>
            <a:r>
              <a:rPr lang="en-US" dirty="0"/>
              <a:t>USB3.0 (Type-C) connection exists between the uC and the laptop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33D6-0DE1-4652-A7F3-25ABA125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450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BEFC0-F337-40BB-B0B3-32E80226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Setup &amp; Calibration document for 28GHz Tx and Rx front-ends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F19B2-D2F3-42B9-A692-4F15A1D6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800" dirty="0"/>
              <a:t>Tx antenna power-supply (12 V, 0.64 A)</a:t>
            </a:r>
          </a:p>
          <a:p>
            <a:r>
              <a:rPr lang="en-US" sz="1800" dirty="0"/>
              <a:t>Rx antenna power-supply (12 V, 0.37 A)</a:t>
            </a:r>
          </a:p>
          <a:p>
            <a:r>
              <a:rPr lang="en-US" sz="1800" dirty="0"/>
              <a:t>Tx-Rx up-and-down converters functional testing:</a:t>
            </a:r>
          </a:p>
          <a:p>
            <a:pPr lvl="1"/>
            <a:r>
              <a:rPr lang="en-US" sz="1800" dirty="0"/>
              <a:t>At Tx, signal generator Input: 2.5 GHz, -45 to -55 dBm</a:t>
            </a:r>
          </a:p>
          <a:p>
            <a:pPr lvl="1"/>
            <a:r>
              <a:rPr lang="en-US" sz="1800" dirty="0"/>
              <a:t>Analyze output at Rx-side spectrum analyzer (2.5 GHz fc, 100 kHz span)</a:t>
            </a:r>
          </a:p>
          <a:p>
            <a:r>
              <a:rPr lang="en-US" sz="1800" dirty="0"/>
              <a:t>Tx and Rx side PN-sequence generator power-supply (12 V) with 400 MHz 0 dBm Windfreak synthesizer input</a:t>
            </a:r>
          </a:p>
          <a:p>
            <a:r>
              <a:rPr lang="en-US" sz="1800" dirty="0"/>
              <a:t>Tx and Rx side amplifiers have 12 V input</a:t>
            </a:r>
          </a:p>
          <a:p>
            <a:r>
              <a:rPr lang="en-US" sz="1800" dirty="0"/>
              <a:t>Analyze the power-delay profile at the Rx-side spectrum analyzer:</a:t>
            </a:r>
          </a:p>
          <a:p>
            <a:pPr lvl="1"/>
            <a:r>
              <a:rPr lang="en-US" sz="1800" dirty="0"/>
              <a:t>LO interface: USRP GNURadio Sink input </a:t>
            </a:r>
          </a:p>
          <a:p>
            <a:pPr lvl="1"/>
            <a:r>
              <a:rPr lang="en-US" sz="1800" dirty="0"/>
              <a:t>LoS component &amp; multi-path components</a:t>
            </a:r>
          </a:p>
          <a:p>
            <a:pPr lvl="1"/>
            <a:r>
              <a:rPr lang="en-US" sz="1800" dirty="0"/>
              <a:t>2.5 GHz fc, Span 0 Hz, Sweep Time 2 s, Res BW 100 kHz</a:t>
            </a:r>
          </a:p>
          <a:p>
            <a:pPr lvl="1"/>
            <a:r>
              <a:rPr lang="en-US" sz="1800" dirty="0"/>
              <a:t>Next, connect the LO interface to the USRP B200mini Rx port with 10 MHz REF from a Windfreak synthesizer</a:t>
            </a:r>
          </a:p>
          <a:p>
            <a:pPr lvl="1"/>
            <a:r>
              <a:rPr lang="en-US" sz="1800" dirty="0"/>
              <a:t>GNURadio sink with scopes should provide the same power-delay profiles (not tested)</a:t>
            </a:r>
          </a:p>
          <a:p>
            <a:r>
              <a:rPr lang="en-US" sz="2200" dirty="0"/>
              <a:t>Tutorial available on </a:t>
            </a:r>
            <a:r>
              <a:rPr lang="en-US" sz="2200" dirty="0">
                <a:hlinkClick r:id="rId2"/>
              </a:rPr>
              <a:t>Google Drive</a:t>
            </a:r>
            <a:endParaRPr lang="en-US" sz="2200" dirty="0"/>
          </a:p>
          <a:p>
            <a:r>
              <a:rPr lang="en-US" sz="2200" dirty="0"/>
              <a:t>Setup &amp; calibration document is on Overleaf: Share with Prof. Anderson for review</a:t>
            </a:r>
          </a:p>
          <a:p>
            <a:r>
              <a:rPr lang="en-US" sz="2200" dirty="0"/>
              <a:t>MATLAB model for theoretical module-based debug points (</a:t>
            </a:r>
            <a:r>
              <a:rPr lang="en-US" sz="2200" dirty="0">
                <a:hlinkClick r:id="rId3"/>
              </a:rPr>
              <a:t>from Yaguang</a:t>
            </a:r>
            <a:r>
              <a:rPr lang="en-US" sz="2200" dirty="0"/>
              <a:t>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0351F-415F-458B-BD82-0076031D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C7F2569-A80F-4E6B-936B-A5E88F13A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075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7945B-5C4A-46BB-BD5F-2A70304A0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B2DDB-E812-425E-89CD-D9307BBC893D}"/>
              </a:ext>
            </a:extLst>
          </p:cNvPr>
          <p:cNvSpPr txBox="1"/>
          <p:nvPr/>
        </p:nvSpPr>
        <p:spPr>
          <a:xfrm flipH="1">
            <a:off x="1854196" y="6356350"/>
            <a:ext cx="9362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Tx and Rx Block Diagram (final setup has modifications at Rx LO interface)</a:t>
            </a:r>
          </a:p>
        </p:txBody>
      </p:sp>
    </p:spTree>
    <p:extLst>
      <p:ext uri="{BB962C8B-B14F-4D97-AF65-F5344CB8AC3E}">
        <p14:creationId xmlns:p14="http://schemas.microsoft.com/office/powerpoint/2010/main" val="24105891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CE03-66B9-4255-9918-7D02F30D7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13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Enclosures and Mounts for the Electronics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4AF72-C8B2-4207-9EDD-ECFE50CF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68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0A3A3A-572C-413A-B49C-3BE95C75F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D30427-1B0E-42CF-B6C5-623097A24655}"/>
              </a:ext>
            </a:extLst>
          </p:cNvPr>
          <p:cNvSpPr txBox="1"/>
          <p:nvPr/>
        </p:nvSpPr>
        <p:spPr>
          <a:xfrm flipH="1">
            <a:off x="1025719" y="6396335"/>
            <a:ext cx="1045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Browning (eNodeB) Radio Monitoring Graph: Downlink transmissions at 2625 MHz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FB4F5E-F23E-4AE2-B04C-4688445D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412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D44D7B-F322-418F-ADCA-6EFCFF5F9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0856"/>
            <a:ext cx="12192000" cy="62542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23EEE-6508-4027-AF30-00645B86E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D8B45-F732-442E-AA8D-B6BE97417756}"/>
              </a:ext>
            </a:extLst>
          </p:cNvPr>
          <p:cNvSpPr txBox="1"/>
          <p:nvPr/>
        </p:nvSpPr>
        <p:spPr>
          <a:xfrm>
            <a:off x="325120" y="6211669"/>
            <a:ext cx="1154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Enclosure for the electronics: 6.25” x 6.75” x 3” for both the 28GHz comm. front-end components and the dev boards</a:t>
            </a:r>
          </a:p>
          <a:p>
            <a:pPr algn="ctr"/>
            <a:r>
              <a:rPr lang="en-US" dirty="0"/>
              <a:t>(Developed from PinShape Template) </a:t>
            </a:r>
          </a:p>
        </p:txBody>
      </p:sp>
    </p:spTree>
    <p:extLst>
      <p:ext uri="{BB962C8B-B14F-4D97-AF65-F5344CB8AC3E}">
        <p14:creationId xmlns:p14="http://schemas.microsoft.com/office/powerpoint/2010/main" val="26673433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1C647E-F6B1-4167-9E70-FB9558B3F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382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830-0704-4E68-8F51-63A18575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C4490-E17B-4FC0-BF65-15F8F752F69E}"/>
              </a:ext>
            </a:extLst>
          </p:cNvPr>
          <p:cNvSpPr txBox="1"/>
          <p:nvPr/>
        </p:nvSpPr>
        <p:spPr>
          <a:xfrm>
            <a:off x="182880" y="6215746"/>
            <a:ext cx="1182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Bottom Enclosure for the electronics: 6.25” x 6.75” x 3” for both the 28GHz comm. front-end components and the dev boards</a:t>
            </a:r>
          </a:p>
          <a:p>
            <a:pPr algn="ctr"/>
            <a:r>
              <a:rPr lang="en-US" dirty="0"/>
              <a:t>(Developed from PinShape Template) </a:t>
            </a:r>
          </a:p>
        </p:txBody>
      </p:sp>
    </p:spTree>
    <p:extLst>
      <p:ext uri="{BB962C8B-B14F-4D97-AF65-F5344CB8AC3E}">
        <p14:creationId xmlns:p14="http://schemas.microsoft.com/office/powerpoint/2010/main" val="6668506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8D1C4-EC06-4290-941B-C291E0A7B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517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44B04-4772-4E03-9CBC-0386A9DF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6FB92-DD02-4EEA-BB74-DB53E3FEAFC4}"/>
              </a:ext>
            </a:extLst>
          </p:cNvPr>
          <p:cNvSpPr txBox="1"/>
          <p:nvPr/>
        </p:nvSpPr>
        <p:spPr>
          <a:xfrm>
            <a:off x="0" y="6211669"/>
            <a:ext cx="1207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Mount for the antenna (top) and enclosures (bottom) with ¼” #6-32 UNC screws: 12” x 3.25” x 0.5” </a:t>
            </a:r>
          </a:p>
          <a:p>
            <a:pPr algn="ctr"/>
            <a:r>
              <a:rPr lang="en-US" dirty="0"/>
              <a:t>(Developed from PinShape Template) </a:t>
            </a:r>
          </a:p>
        </p:txBody>
      </p:sp>
    </p:spTree>
    <p:extLst>
      <p:ext uri="{BB962C8B-B14F-4D97-AF65-F5344CB8AC3E}">
        <p14:creationId xmlns:p14="http://schemas.microsoft.com/office/powerpoint/2010/main" val="13367787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8FB7-1018-4FDA-B02B-0F58172D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 Enclosed Construction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44BEF-D1D6-464E-9A40-B6F118C0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[PN-sequence generator + Mini-circuits] (stacked) + [USRP B200mini + Raspberry Pi 4 Model-B] (stacked): Enclosure-1</a:t>
            </a:r>
          </a:p>
          <a:p>
            <a:r>
              <a:rPr lang="en-US" sz="2400" dirty="0"/>
              <a:t>SparkFun Blackboard C + BNO080 IMU + UBlox ZF9P GPS: Enclosure-2</a:t>
            </a:r>
          </a:p>
          <a:p>
            <a:r>
              <a:rPr lang="en-US" sz="2400" dirty="0"/>
              <a:t>Both enclosures zip-tied at top &amp; bottom of the rotating platform</a:t>
            </a:r>
          </a:p>
          <a:p>
            <a:r>
              <a:rPr lang="en-US" sz="2400" dirty="0"/>
              <a:t>The Anker portable charger is zip-tied—with the GPS antenna—along the spine of the P&amp;T platform</a:t>
            </a:r>
          </a:p>
          <a:p>
            <a:r>
              <a:rPr lang="en-US" sz="2400" dirty="0"/>
              <a:t>The antenna mount is placed on the top enclosure—with the antenna screwed in place on top of it</a:t>
            </a:r>
          </a:p>
          <a:p>
            <a:r>
              <a:rPr lang="en-US" sz="2400" dirty="0"/>
              <a:t>The enclosures and the mount are 3D-printed from plastics/composites</a:t>
            </a:r>
          </a:p>
          <a:p>
            <a:r>
              <a:rPr lang="en-US" sz="2400" dirty="0"/>
              <a:t>The Anker portable charger powers the uC (IMU, GPS) and the Raspberry Pi (USRP, 2xWindfreak synthesizers)</a:t>
            </a:r>
          </a:p>
          <a:p>
            <a:r>
              <a:rPr lang="en-US" sz="2400" dirty="0">
                <a:hlinkClick r:id="rId2"/>
              </a:rPr>
              <a:t>12 V Lead acid battery</a:t>
            </a:r>
            <a:r>
              <a:rPr lang="en-US" sz="2400" dirty="0"/>
              <a:t> powers the PN-sequence generator, ZFL-1000 amplifier, and the antenna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0B3AC-64AF-499E-AAC7-6087659F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1813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DBB0-28BD-4DB7-AA5B-435CC0E8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F233-E342-498C-A707-D31D4AAD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Code Review with Yaguang: check to see if all the necessary features for field operations have been implemented</a:t>
            </a:r>
          </a:p>
          <a:p>
            <a:r>
              <a:rPr lang="en-US" dirty="0"/>
              <a:t>The code is available on </a:t>
            </a:r>
            <a:r>
              <a:rPr lang="en-US" dirty="0">
                <a:hlinkClick r:id="rId2"/>
              </a:rPr>
              <a:t>iCloud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3E1C4-56A8-4606-8159-407DF3A6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159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8301-6DB5-4544-9A22-7858368F0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 Tasks (as of 3/5/21)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0D0E-F044-4D81-874D-8D00F6520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Rx: Test the communication system with the USRP sink logging samples to the microSD card</a:t>
            </a:r>
          </a:p>
          <a:p>
            <a:r>
              <a:rPr lang="en-US" dirty="0">
                <a:solidFill>
                  <a:srgbClr val="C00000"/>
                </a:solidFill>
              </a:rPr>
              <a:t>Rx: Get the enclosures and mounts 3D-printed (BIDC/Chemistry)</a:t>
            </a:r>
          </a:p>
          <a:p>
            <a:r>
              <a:rPr lang="en-US" dirty="0">
                <a:solidFill>
                  <a:srgbClr val="C00000"/>
                </a:solidFill>
              </a:rPr>
              <a:t>Rx: Enclose the electronics (</a:t>
            </a:r>
            <a:r>
              <a:rPr lang="en-US" sz="2400" dirty="0">
                <a:solidFill>
                  <a:srgbClr val="C00000"/>
                </a:solidFill>
              </a:rPr>
              <a:t>USRP, Raspberry Pi, uC, IMU, GPS, Mini-circuits, PN-sequence generator, 2xWindfreak synthesizer, and antenna</a:t>
            </a:r>
            <a:r>
              <a:rPr lang="en-US" dirty="0">
                <a:solidFill>
                  <a:srgbClr val="C00000"/>
                </a:solidFill>
              </a:rPr>
              <a:t>) &amp; mount them onto the rotating platform</a:t>
            </a:r>
          </a:p>
          <a:p>
            <a:r>
              <a:rPr lang="en-US" dirty="0">
                <a:solidFill>
                  <a:srgbClr val="C00000"/>
                </a:solidFill>
              </a:rPr>
              <a:t>Rx: Mount the entire platform on the base plate—with magnetic mounts on the four corners of the base plate</a:t>
            </a:r>
          </a:p>
          <a:p>
            <a:r>
              <a:rPr lang="en-US" dirty="0">
                <a:solidFill>
                  <a:srgbClr val="00B050"/>
                </a:solidFill>
              </a:rPr>
              <a:t>Testing inside [3D/DGNSS/FLOAT fix-type | ~25 cm accuracy]</a:t>
            </a:r>
          </a:p>
          <a:p>
            <a:r>
              <a:rPr lang="en-US" dirty="0">
                <a:solidFill>
                  <a:srgbClr val="C00000"/>
                </a:solidFill>
              </a:rPr>
              <a:t>Perform testing outside: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Roof-top of the MSEE building?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Better GPS accuracy [3D/DGNSS/FIXED fix-type | ~5 cm accuracy])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Use manual carts available in MSEE289</a:t>
            </a:r>
          </a:p>
          <a:p>
            <a:r>
              <a:rPr lang="en-US" dirty="0">
                <a:solidFill>
                  <a:srgbClr val="C00000"/>
                </a:solidFill>
              </a:rPr>
              <a:t>Install the global centralized coordinator (Realms) on a POWDER compute node (e.g., Dell PowerEdge R840) using YAML/Docker</a:t>
            </a:r>
          </a:p>
          <a:p>
            <a:r>
              <a:rPr lang="en-US" dirty="0">
                <a:solidFill>
                  <a:srgbClr val="C00000"/>
                </a:solidFill>
              </a:rPr>
              <a:t>Has the problematic PN-sequence generator been replaced?</a:t>
            </a:r>
          </a:p>
          <a:p>
            <a:r>
              <a:rPr lang="en-US" dirty="0">
                <a:solidFill>
                  <a:srgbClr val="C00000"/>
                </a:solidFill>
              </a:rPr>
              <a:t>Acquire Backups (see slide #83)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6220-4DEE-44F2-9078-757D0E82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021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B5CE21-5BAB-4AE2-A8C2-10433A11C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A7EEB-73DC-44B0-A3F9-11D209D8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9AF2F-254A-4538-BC27-AA3BB866EF6A}"/>
              </a:ext>
            </a:extLst>
          </p:cNvPr>
          <p:cNvSpPr txBox="1"/>
          <p:nvPr/>
        </p:nvSpPr>
        <p:spPr>
          <a:xfrm>
            <a:off x="2117512" y="5573494"/>
            <a:ext cx="8642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3Ah Battery (with TI Buck-Boost) Load Testing</a:t>
            </a:r>
          </a:p>
        </p:txBody>
      </p:sp>
    </p:spTree>
    <p:extLst>
      <p:ext uri="{BB962C8B-B14F-4D97-AF65-F5344CB8AC3E}">
        <p14:creationId xmlns:p14="http://schemas.microsoft.com/office/powerpoint/2010/main" val="4982149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4BF4A1-3EA1-4E52-965F-65B04C9BA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BEBB4-F9C0-49F5-8F27-27A58466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72386-CDD8-4866-88BF-87003B0D1E63}"/>
              </a:ext>
            </a:extLst>
          </p:cNvPr>
          <p:cNvSpPr txBox="1"/>
          <p:nvPr/>
        </p:nvSpPr>
        <p:spPr>
          <a:xfrm>
            <a:off x="438219" y="0"/>
            <a:ext cx="1152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USRP-Raspberry Pi Integration with the 28GHz Comm System</a:t>
            </a:r>
          </a:p>
        </p:txBody>
      </p:sp>
    </p:spTree>
    <p:extLst>
      <p:ext uri="{BB962C8B-B14F-4D97-AF65-F5344CB8AC3E}">
        <p14:creationId xmlns:p14="http://schemas.microsoft.com/office/powerpoint/2010/main" val="7299988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3765D-0C1D-4029-BD23-43C955E02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53920-B2D7-43E6-8962-9B107E1F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50D79-1EE0-4346-B01C-0BD2CEC233DB}"/>
              </a:ext>
            </a:extLst>
          </p:cNvPr>
          <p:cNvSpPr txBox="1"/>
          <p:nvPr/>
        </p:nvSpPr>
        <p:spPr>
          <a:xfrm flipH="1">
            <a:off x="645728" y="6119924"/>
            <a:ext cx="1107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Power-Delay Profile Logging from the Sounder into the PiOS File System – along with GNURadio QT GUI Time Sink (1)</a:t>
            </a:r>
          </a:p>
        </p:txBody>
      </p:sp>
    </p:spTree>
    <p:extLst>
      <p:ext uri="{BB962C8B-B14F-4D97-AF65-F5344CB8AC3E}">
        <p14:creationId xmlns:p14="http://schemas.microsoft.com/office/powerpoint/2010/main" val="16670794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B44886-256A-4E48-8D68-5FE282D30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0"/>
            <a:ext cx="4565227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AE556-835B-44D0-946E-E7C692FF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D4221-6283-4EFE-98A4-29FC3F1EF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453" y="0"/>
            <a:ext cx="428752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56CDB7-72F2-4624-A9F6-1C2DB23F2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59" y="0"/>
            <a:ext cx="4267202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341A96-5E7C-4FD7-A9C1-5CEEDF7D9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06" y="0"/>
            <a:ext cx="3556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E687A6-774D-4ACF-8547-B1ECAEB5FBCE}"/>
              </a:ext>
            </a:extLst>
          </p:cNvPr>
          <p:cNvSpPr txBox="1"/>
          <p:nvPr/>
        </p:nvSpPr>
        <p:spPr>
          <a:xfrm flipH="1">
            <a:off x="761820" y="5498264"/>
            <a:ext cx="1107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Power-Delay Profile Logging from the Sounder into the PiOS File System – along with GNURadio QT GUI Time Sink (2)</a:t>
            </a:r>
          </a:p>
          <a:p>
            <a:r>
              <a:rPr lang="en-US" dirty="0">
                <a:solidFill>
                  <a:srgbClr val="FFFF00"/>
                </a:solidFill>
              </a:rPr>
              <a:t>			Samples being swept at 2.5GHz (sweep time = 100ms)</a:t>
            </a:r>
          </a:p>
        </p:txBody>
      </p:sp>
    </p:spTree>
    <p:extLst>
      <p:ext uri="{BB962C8B-B14F-4D97-AF65-F5344CB8AC3E}">
        <p14:creationId xmlns:p14="http://schemas.microsoft.com/office/powerpoint/2010/main" val="122810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BA33B09-597C-41B7-B383-BEBDC5E06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40960-E371-4309-B13E-4799505F0453}"/>
              </a:ext>
            </a:extLst>
          </p:cNvPr>
          <p:cNvSpPr txBox="1"/>
          <p:nvPr/>
        </p:nvSpPr>
        <p:spPr>
          <a:xfrm flipH="1">
            <a:off x="1025719" y="6396335"/>
            <a:ext cx="1045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Humanities (UE) Radio Monitoring Graph: Uplink transmissions at 2505 MHz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657C8-65A8-4EB1-A785-31B891F9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97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469B87-3E48-4B18-B763-33EE81EC4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0"/>
            <a:ext cx="1225296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CA8A4-3889-4F8B-8314-F3DA5D25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4A017-03CB-46B7-931D-8655F28F635A}"/>
              </a:ext>
            </a:extLst>
          </p:cNvPr>
          <p:cNvSpPr txBox="1"/>
          <p:nvPr/>
        </p:nvSpPr>
        <p:spPr>
          <a:xfrm>
            <a:off x="1425008" y="5956240"/>
            <a:ext cx="10026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Tx will be mounted on this rack along with its power supplies AND Partial Integration of the Rx</a:t>
            </a:r>
          </a:p>
        </p:txBody>
      </p:sp>
    </p:spTree>
    <p:extLst>
      <p:ext uri="{BB962C8B-B14F-4D97-AF65-F5344CB8AC3E}">
        <p14:creationId xmlns:p14="http://schemas.microsoft.com/office/powerpoint/2010/main" val="9060670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AB5838-197F-45E7-B813-CD84D5683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8161A-DDD4-498B-836D-CF49B204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6196B-E335-4F20-8B23-AA6173176339}"/>
              </a:ext>
            </a:extLst>
          </p:cNvPr>
          <p:cNvSpPr txBox="1"/>
          <p:nvPr/>
        </p:nvSpPr>
        <p:spPr>
          <a:xfrm>
            <a:off x="7877386" y="0"/>
            <a:ext cx="431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Water-proof enclosure for the Rx Electronics</a:t>
            </a:r>
          </a:p>
        </p:txBody>
      </p:sp>
    </p:spTree>
    <p:extLst>
      <p:ext uri="{BB962C8B-B14F-4D97-AF65-F5344CB8AC3E}">
        <p14:creationId xmlns:p14="http://schemas.microsoft.com/office/powerpoint/2010/main" val="20093990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92353A-B20C-4701-BA8F-7063A731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38574" y="438573"/>
            <a:ext cx="6858000" cy="59808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F96E2-36BC-4DA9-819E-B373041E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7C2F8-6BBB-4211-8521-8340C70B2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2574" y="438574"/>
            <a:ext cx="6858000" cy="5980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F7FB7C-56D0-458A-BBE7-80525CA6A453}"/>
              </a:ext>
            </a:extLst>
          </p:cNvPr>
          <p:cNvSpPr txBox="1"/>
          <p:nvPr/>
        </p:nvSpPr>
        <p:spPr>
          <a:xfrm flipH="1">
            <a:off x="997373" y="6281907"/>
            <a:ext cx="12049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Tx Mount Points: Climate Controlled Enclosures | 2m cables | Weather-proofing (Tents? Radomes?) | Base Mount with U-bolts</a:t>
            </a:r>
          </a:p>
        </p:txBody>
      </p:sp>
    </p:spTree>
    <p:extLst>
      <p:ext uri="{BB962C8B-B14F-4D97-AF65-F5344CB8AC3E}">
        <p14:creationId xmlns:p14="http://schemas.microsoft.com/office/powerpoint/2010/main" val="26512274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FF22B-C71C-44FD-A959-95559D92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Measurement Plan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F11F8-FA1B-449A-B129-0608A0ED7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Acceptable path loss due to cables at Tx: 2m</a:t>
            </a:r>
          </a:p>
          <a:p>
            <a:r>
              <a:rPr lang="en-US" dirty="0"/>
              <a:t>Suburban Tx mount point change to Browning</a:t>
            </a:r>
          </a:p>
          <a:p>
            <a:r>
              <a:rPr lang="en-US" dirty="0"/>
              <a:t>Mount point measurements from Kirk?</a:t>
            </a:r>
          </a:p>
          <a:p>
            <a:r>
              <a:rPr lang="en-US" dirty="0"/>
              <a:t>Weather-proofing: A small tent covering the platform with openings for the front face of the antenna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A4F29-C215-43D8-B9B6-DB4857B38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5305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D3C9-089A-48A9-A758-5CB1D88E0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Rotator: Q&amp;A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0AD31D-1CDA-4C3D-BED0-00D030CC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7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8E1A-D090-41E0-B142-9C07E52E7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Information about Node Radio Monitoring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E93D-6E84-4AB1-AD81-89256C86D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Spectrum Compliance Monitoring System at POWDER</a:t>
            </a:r>
          </a:p>
          <a:p>
            <a:pPr lvl="1"/>
            <a:r>
              <a:rPr lang="en-US" dirty="0"/>
              <a:t>An extra USRP B210 at each site taps into the Tx lines of the user-allocatable radios</a:t>
            </a:r>
          </a:p>
          <a:p>
            <a:pPr lvl="1"/>
            <a:r>
              <a:rPr lang="en-US" dirty="0"/>
              <a:t>The associated monitoring software sweeps along taking PSD measurements</a:t>
            </a:r>
          </a:p>
          <a:p>
            <a:pPr lvl="1"/>
            <a:r>
              <a:rPr lang="en-US" dirty="0"/>
              <a:t>The PSD observations are then analyzed for compliance</a:t>
            </a:r>
          </a:p>
          <a:p>
            <a:pPr lvl="1"/>
            <a:endParaRPr lang="en-US" dirty="0"/>
          </a:p>
          <a:p>
            <a:r>
              <a:rPr lang="en-US" dirty="0"/>
              <a:t>Sources: </a:t>
            </a:r>
          </a:p>
          <a:p>
            <a:pPr lvl="1"/>
            <a:r>
              <a:rPr lang="en-US" dirty="0"/>
              <a:t>Kirk Webb (</a:t>
            </a:r>
            <a:r>
              <a:rPr lang="en-US" dirty="0">
                <a:hlinkClick r:id="rId2"/>
              </a:rPr>
              <a:t>kwebb@cs.utah.edu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Boston C. Terry, Alex Orange, Neal Patwari, Sneha Kasera, and Jacobus Van Der Merwe. 2020. </a:t>
            </a:r>
            <a:r>
              <a:rPr lang="en-US" dirty="0">
                <a:hlinkClick r:id="rId3"/>
              </a:rPr>
              <a:t>Spectrum Monitoring and Source Separation in POWDER</a:t>
            </a:r>
            <a:r>
              <a:rPr lang="en-US" dirty="0"/>
              <a:t>. In Proceedings of the 14th International Workshop on Wireless Network Testbeds, Experimental evaluation &amp; Characterization (WiNTECH'20). Association for Computing Machinery, New York, NY, USA, 25–32. DOI:https://doi.org/10.1145/3411276.3412192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08145-C80A-47E4-877B-11902F88C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01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D0FB581-2224-4CBC-AD6E-AE758BCC7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09155-1AEE-4CA5-8954-B4A9B24D2D43}"/>
              </a:ext>
            </a:extLst>
          </p:cNvPr>
          <p:cNvSpPr txBox="1"/>
          <p:nvPr/>
        </p:nvSpPr>
        <p:spPr>
          <a:xfrm flipH="1">
            <a:off x="2997642" y="6110627"/>
            <a:ext cx="687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Example: Tx Frequency/Power Violation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CBF955-740B-46F2-B067-A321F84B5384}"/>
              </a:ext>
            </a:extLst>
          </p:cNvPr>
          <p:cNvSpPr/>
          <p:nvPr/>
        </p:nvSpPr>
        <p:spPr>
          <a:xfrm>
            <a:off x="707666" y="4977517"/>
            <a:ext cx="1574358" cy="659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323610-C4C1-4C3F-AD47-C7CC91E5878B}"/>
              </a:ext>
            </a:extLst>
          </p:cNvPr>
          <p:cNvSpPr/>
          <p:nvPr/>
        </p:nvSpPr>
        <p:spPr>
          <a:xfrm>
            <a:off x="4659464" y="2687541"/>
            <a:ext cx="1105232" cy="2059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FA1D7A-828B-4F68-9228-704ECD7059E8}"/>
              </a:ext>
            </a:extLst>
          </p:cNvPr>
          <p:cNvCxnSpPr>
            <a:stCxn id="8" idx="3"/>
          </p:cNvCxnSpPr>
          <p:nvPr/>
        </p:nvCxnSpPr>
        <p:spPr>
          <a:xfrm flipH="1" flipV="1">
            <a:off x="1884459" y="5502303"/>
            <a:ext cx="1113183" cy="869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D8E409-D4B4-4024-84A2-EF79700F8D8B}"/>
              </a:ext>
            </a:extLst>
          </p:cNvPr>
          <p:cNvCxnSpPr/>
          <p:nvPr/>
        </p:nvCxnSpPr>
        <p:spPr>
          <a:xfrm flipV="1">
            <a:off x="3784821" y="4063117"/>
            <a:ext cx="1304014" cy="2138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4339F-C94B-4DD7-BA28-177832C3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1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0B8DF-BE32-4061-B6E0-5325B8282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0BC10-9CB7-4007-8FCA-CF2C2965660E}"/>
              </a:ext>
            </a:extLst>
          </p:cNvPr>
          <p:cNvSpPr txBox="1"/>
          <p:nvPr/>
        </p:nvSpPr>
        <p:spPr>
          <a:xfrm>
            <a:off x="1932167" y="4786685"/>
            <a:ext cx="10106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Tx Freq &amp; Power Violation: Warning e-mail from the POWDER Spectrum Compliance Monitoring System</a:t>
            </a:r>
          </a:p>
          <a:p>
            <a:r>
              <a:rPr lang="en-US" dirty="0">
                <a:solidFill>
                  <a:srgbClr val="FF0000"/>
                </a:solidFill>
              </a:rPr>
              <a:t>(Violation messages like these can be extracted in real-time via a REST/SOAP API)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5DC731E-801E-4CC4-99E1-758C33F9DFD1}"/>
              </a:ext>
            </a:extLst>
          </p:cNvPr>
          <p:cNvSpPr/>
          <p:nvPr/>
        </p:nvSpPr>
        <p:spPr>
          <a:xfrm>
            <a:off x="1415332" y="4325510"/>
            <a:ext cx="363109" cy="150279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22C78-E62A-4C86-8B2D-4D6CF545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24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295B4F9-A267-4B28-8A43-CD09F82D2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59" y="0"/>
            <a:ext cx="12247659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EB4011-D548-4EEA-88E4-4536544755CF}"/>
              </a:ext>
            </a:extLst>
          </p:cNvPr>
          <p:cNvSpPr txBox="1"/>
          <p:nvPr/>
        </p:nvSpPr>
        <p:spPr>
          <a:xfrm>
            <a:off x="1200647" y="135173"/>
            <a:ext cx="6806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“ota_srslte” Traffic Plots: Packets Per Second v Time for both Radios</a:t>
            </a:r>
          </a:p>
          <a:p>
            <a:r>
              <a:rPr lang="en-US" dirty="0">
                <a:solidFill>
                  <a:srgbClr val="FF0000"/>
                </a:solidFill>
              </a:rPr>
              <a:t>(eNodeB: X310 (cellsdr1-browning) &amp; </a:t>
            </a:r>
            <a:r>
              <a:rPr lang="en-US" b="1" dirty="0">
                <a:solidFill>
                  <a:srgbClr val="FF0000"/>
                </a:solidFill>
              </a:rPr>
              <a:t>pc15-fort</a:t>
            </a:r>
            <a:r>
              <a:rPr lang="en-US" dirty="0">
                <a:solidFill>
                  <a:srgbClr val="FF0000"/>
                </a:solidFill>
              </a:rPr>
              <a:t> (d740))</a:t>
            </a:r>
          </a:p>
          <a:p>
            <a:r>
              <a:rPr lang="en-US" dirty="0">
                <a:solidFill>
                  <a:srgbClr val="FF0000"/>
                </a:solidFill>
              </a:rPr>
              <a:t>(UE: B210 on </a:t>
            </a:r>
            <a:r>
              <a:rPr lang="en-US" b="1" dirty="0">
                <a:solidFill>
                  <a:srgbClr val="FF0000"/>
                </a:solidFill>
              </a:rPr>
              <a:t>nuc2</a:t>
            </a:r>
            <a:r>
              <a:rPr lang="en-US" dirty="0">
                <a:solidFill>
                  <a:srgbClr val="FF0000"/>
                </a:solidFill>
              </a:rPr>
              <a:t> (humanities))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B0EC9C-6BA7-4F33-94C8-85082486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77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D18E-08F2-443A-B047-54F18F874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GNURadio Tx/Rx Over-The-Air (OTA)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2B69D-7576-4B15-90CF-6E80AD4EF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Primary Open-Source Dependencies:</a:t>
            </a:r>
          </a:p>
          <a:p>
            <a:pPr lvl="1"/>
            <a:r>
              <a:rPr lang="en-US" dirty="0"/>
              <a:t>GNURadio</a:t>
            </a:r>
          </a:p>
          <a:p>
            <a:endParaRPr lang="en-US" dirty="0"/>
          </a:p>
          <a:p>
            <a:r>
              <a:rPr lang="en-US" dirty="0"/>
              <a:t>In-house Development:</a:t>
            </a:r>
          </a:p>
          <a:p>
            <a:pPr lvl="1"/>
            <a:r>
              <a:rPr lang="en-US" dirty="0"/>
              <a:t>POWDER experiment profile creation via public GitHub repositories</a:t>
            </a:r>
          </a:p>
          <a:p>
            <a:pPr lvl="1"/>
            <a:r>
              <a:rPr lang="en-US" dirty="0"/>
              <a:t>CBRS Spectrum, USRP radio &amp; compute node provisioning via Python and geni-lib (profile.py)</a:t>
            </a:r>
          </a:p>
          <a:p>
            <a:pPr lvl="1"/>
            <a:r>
              <a:rPr lang="en-US" dirty="0"/>
              <a:t>Component startup shell scripts (startup.sh)</a:t>
            </a:r>
          </a:p>
          <a:p>
            <a:pPr lvl="1"/>
            <a:r>
              <a:rPr lang="en-US" dirty="0"/>
              <a:t>UHD image download &amp; burn scripts </a:t>
            </a:r>
          </a:p>
          <a:p>
            <a:pPr marL="457200" lvl="1" indent="0">
              <a:buNone/>
            </a:pPr>
            <a:r>
              <a:rPr lang="en-US" dirty="0"/>
              <a:t>(x310-cbrssdr1-meb; x310-cbrssdr1-ustar)</a:t>
            </a:r>
          </a:p>
          <a:p>
            <a:pPr lvl="1"/>
            <a:r>
              <a:rPr lang="en-US" dirty="0"/>
              <a:t>OFDM PHY GNURadio Tx and Rx source code; PER Analyzer</a:t>
            </a:r>
          </a:p>
          <a:p>
            <a:pPr marL="457200" lvl="1" indent="0">
              <a:buNone/>
            </a:pPr>
            <a:r>
              <a:rPr lang="en-US" dirty="0"/>
              <a:t>(TX.grc; OFDM_TX.py; RX.grc; OFDM_RX.py; OFDM_TX_RX_1.py)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Configurations: Within the respective source files; input.log; output.log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54899-A8A8-456D-B226-B7009830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45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552F3-92A2-4B4F-B506-F653933A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GNURadio OFDM PHY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3DF0-C9E1-4946-B647-14E84BBF6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File Transfer [input.log (1.8 GB) AND tx.log (90 bytes)]</a:t>
            </a:r>
          </a:p>
          <a:p>
            <a:r>
              <a:rPr lang="en-US" dirty="0"/>
              <a:t>Tagged packet_len = 30 bytes; Trailing 4-byte CRC with packet_len update</a:t>
            </a:r>
          </a:p>
          <a:p>
            <a:r>
              <a:rPr lang="en-US" dirty="0"/>
              <a:t>QPSK for payload AND BPSK for header</a:t>
            </a:r>
          </a:p>
          <a:p>
            <a:r>
              <a:rPr lang="en-US" dirty="0"/>
              <a:t>64 OFDM sub-carriers</a:t>
            </a:r>
          </a:p>
          <a:p>
            <a:r>
              <a:rPr lang="en-US" dirty="0"/>
              <a:t>Cyclic Prefix with cp_len = 16</a:t>
            </a:r>
          </a:p>
          <a:p>
            <a:r>
              <a:rPr lang="en-US" dirty="0"/>
              <a:t>BW = 500kHz; Center Freq = 3555 MHz; UHD Sink (Tx/Rx port of cbrssdr1-meb-x310 with tx_gain = 31 dB)</a:t>
            </a:r>
          </a:p>
          <a:p>
            <a:r>
              <a:rPr lang="en-US" dirty="0"/>
              <a:t>UHD Source (Rx2 port of cbrssdr1-ustar-x310 with rx_gain = 36 dB)</a:t>
            </a:r>
          </a:p>
          <a:p>
            <a:r>
              <a:rPr lang="en-US" dirty="0"/>
              <a:t>Schimdl-Cox timing synchronization at the Rx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CD65D-14B3-4286-9A59-B875591D6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66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D2BF-B633-4DFD-9CDE-605216A7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srsLTE OTA RAN and EPC on POWDER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2A302-1656-4F88-9F60-B5302233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Primary Open-Source Dependencies:</a:t>
            </a:r>
          </a:p>
          <a:p>
            <a:pPr lvl="1"/>
            <a:r>
              <a:rPr lang="en-US" dirty="0"/>
              <a:t>srsLTE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In-house Development:</a:t>
            </a:r>
          </a:p>
          <a:p>
            <a:pPr lvl="1"/>
            <a:r>
              <a:rPr lang="en-US" dirty="0"/>
              <a:t>POWDER experiment profile creation via public GitHub repositories</a:t>
            </a:r>
          </a:p>
          <a:p>
            <a:pPr lvl="1"/>
            <a:r>
              <a:rPr lang="en-US" dirty="0"/>
              <a:t>Cellular Spectrum (LTE Band-7), USRP radio &amp; compute node provisioning via Python and geni-lib (profile.py)</a:t>
            </a:r>
          </a:p>
          <a:p>
            <a:pPr lvl="1"/>
            <a:r>
              <a:rPr lang="en-US" dirty="0"/>
              <a:t>Component startup shell scripts (startup.sh)</a:t>
            </a:r>
          </a:p>
          <a:p>
            <a:pPr lvl="1"/>
            <a:r>
              <a:rPr lang="en-US" dirty="0"/>
              <a:t>UHD image download &amp; burn scripts </a:t>
            </a:r>
          </a:p>
          <a:p>
            <a:pPr marL="457200" lvl="1" indent="0">
              <a:buNone/>
            </a:pPr>
            <a:r>
              <a:rPr lang="en-US" dirty="0"/>
              <a:t>(x310-cellsdr1-browning; b210-humanities)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Configurations: epc.conf, enb.conf, ue.conf, user_db.csv, among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DB6B9-879A-4F62-8424-65614273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22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01D8C0-5772-44D9-935F-99BCAB335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753B5-6FAF-4A1A-8321-FF211283D659}"/>
              </a:ext>
            </a:extLst>
          </p:cNvPr>
          <p:cNvSpPr txBox="1"/>
          <p:nvPr/>
        </p:nvSpPr>
        <p:spPr>
          <a:xfrm flipH="1">
            <a:off x="157038" y="3625522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Channel A Tx/Rx and RX2 ports connected to the CBRS port of a VVSSP-360S-F antenna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D1AE1-C5BD-4CCC-B8A6-BC06D0C845A1}"/>
              </a:ext>
            </a:extLst>
          </p:cNvPr>
          <p:cNvSpPr txBox="1"/>
          <p:nvPr/>
        </p:nvSpPr>
        <p:spPr>
          <a:xfrm flipH="1">
            <a:off x="6581691" y="2599803"/>
            <a:ext cx="4717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Channel A Tx/Rx and RX2 ports connected to the CBRS port of a VVSSP-360S-F antenna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3DDC7-4E98-4780-AD95-1E39E02A6F5B}"/>
              </a:ext>
            </a:extLst>
          </p:cNvPr>
          <p:cNvSpPr txBox="1"/>
          <p:nvPr/>
        </p:nvSpPr>
        <p:spPr>
          <a:xfrm>
            <a:off x="2607034" y="1992068"/>
            <a:ext cx="985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Rooftop base-station resource at MEB (Tx): USRP X310 connected to a d740 Near-edge compute node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2EBA6-1E7E-42D8-A504-5A1946811E09}"/>
              </a:ext>
            </a:extLst>
          </p:cNvPr>
          <p:cNvSpPr txBox="1"/>
          <p:nvPr/>
        </p:nvSpPr>
        <p:spPr>
          <a:xfrm>
            <a:off x="0" y="5322449"/>
            <a:ext cx="985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Rooftop base-station resource at USTAR (Rx): USRP X310 connected to a d740 Near-edge compute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A6431-C822-455A-B912-E28D84592553}"/>
              </a:ext>
            </a:extLst>
          </p:cNvPr>
          <p:cNvCxnSpPr/>
          <p:nvPr/>
        </p:nvCxnSpPr>
        <p:spPr>
          <a:xfrm flipV="1">
            <a:off x="2751151" y="3779410"/>
            <a:ext cx="2528515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9B3E6D-0EDF-47CD-9AC0-6B66931CA2AE}"/>
              </a:ext>
            </a:extLst>
          </p:cNvPr>
          <p:cNvCxnSpPr/>
          <p:nvPr/>
        </p:nvCxnSpPr>
        <p:spPr>
          <a:xfrm flipV="1">
            <a:off x="3808675" y="3779410"/>
            <a:ext cx="1558455" cy="161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BCFDD2-2D11-42F8-862B-320ED382E797}"/>
              </a:ext>
            </a:extLst>
          </p:cNvPr>
          <p:cNvCxnSpPr/>
          <p:nvPr/>
        </p:nvCxnSpPr>
        <p:spPr>
          <a:xfrm>
            <a:off x="5542059" y="2361400"/>
            <a:ext cx="397565" cy="88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C77916-5C7E-44D7-8920-4C4CB20488D2}"/>
              </a:ext>
            </a:extLst>
          </p:cNvPr>
          <p:cNvCxnSpPr/>
          <p:nvPr/>
        </p:nvCxnSpPr>
        <p:spPr>
          <a:xfrm flipH="1">
            <a:off x="5939624" y="3123023"/>
            <a:ext cx="1399430" cy="224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49C4DA2-3F40-4798-A363-4B42DEE5A859}"/>
              </a:ext>
            </a:extLst>
          </p:cNvPr>
          <p:cNvSpPr txBox="1"/>
          <p:nvPr/>
        </p:nvSpPr>
        <p:spPr>
          <a:xfrm flipH="1">
            <a:off x="7400674" y="3625522"/>
            <a:ext cx="4634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Spectrum: 3550-3560 MHz</a:t>
            </a:r>
          </a:p>
          <a:p>
            <a:r>
              <a:rPr lang="en-US" dirty="0">
                <a:solidFill>
                  <a:srgbClr val="FF0000"/>
                </a:solidFill>
              </a:rPr>
              <a:t>Tx/Rx Center Freq: 3555 MHz</a:t>
            </a:r>
          </a:p>
          <a:p>
            <a:r>
              <a:rPr lang="en-US" dirty="0">
                <a:solidFill>
                  <a:srgbClr val="FF0000"/>
                </a:solidFill>
              </a:rPr>
              <a:t>Bandwidth for GNURadio File Transfer: 500 kHz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E0D58-2BCC-4D6F-AFBB-F05FF6B616E5}"/>
              </a:ext>
            </a:extLst>
          </p:cNvPr>
          <p:cNvSpPr txBox="1"/>
          <p:nvPr/>
        </p:nvSpPr>
        <p:spPr>
          <a:xfrm>
            <a:off x="2539114" y="5912793"/>
            <a:ext cx="837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OTA GNURadio: Experiment setup and Topology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F291A-2856-404D-9E4D-5F8E58585990}"/>
              </a:ext>
            </a:extLst>
          </p:cNvPr>
          <p:cNvSpPr txBox="1"/>
          <p:nvPr/>
        </p:nvSpPr>
        <p:spPr>
          <a:xfrm>
            <a:off x="7736619" y="3202044"/>
            <a:ext cx="3598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10Gbe link via an aggregation center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69D8E-25BE-458B-B717-3FD5ABC08E4E}"/>
              </a:ext>
            </a:extLst>
          </p:cNvPr>
          <p:cNvSpPr txBox="1"/>
          <p:nvPr/>
        </p:nvSpPr>
        <p:spPr>
          <a:xfrm>
            <a:off x="1681037" y="4316563"/>
            <a:ext cx="3598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10Gbe link via an aggregation center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A42914-253E-43B3-9702-C0C3B55B8781}"/>
              </a:ext>
            </a:extLst>
          </p:cNvPr>
          <p:cNvCxnSpPr>
            <a:stCxn id="2" idx="1"/>
          </p:cNvCxnSpPr>
          <p:nvPr/>
        </p:nvCxnSpPr>
        <p:spPr>
          <a:xfrm flipH="1">
            <a:off x="6238240" y="3355933"/>
            <a:ext cx="1498379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82FD70-34EC-4AAD-B42A-B98FF81FA0E8}"/>
              </a:ext>
            </a:extLst>
          </p:cNvPr>
          <p:cNvCxnSpPr/>
          <p:nvPr/>
        </p:nvCxnSpPr>
        <p:spPr>
          <a:xfrm flipV="1">
            <a:off x="4436533" y="4087187"/>
            <a:ext cx="1105526" cy="38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1F0C2-9CD4-4380-A26A-05EA730A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20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8E207C2-581E-45D7-A542-79710B502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815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B6B07-6BBC-4A3B-92F3-CC0DB6D303AF}"/>
              </a:ext>
            </a:extLst>
          </p:cNvPr>
          <p:cNvSpPr txBox="1"/>
          <p:nvPr/>
        </p:nvSpPr>
        <p:spPr>
          <a:xfrm>
            <a:off x="217336" y="6334780"/>
            <a:ext cx="11974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OTA GNURadio: Relative positions of the Tx (MEB) and the Rx (USTAR) on-campus (UofU)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55BD49-89F3-4A6E-A2BA-5B868307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99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tree in a park&#10;&#10;Description automatically generated">
            <a:extLst>
              <a:ext uri="{FF2B5EF4-FFF2-40B4-BE49-F238E27FC236}">
                <a16:creationId xmlns:a16="http://schemas.microsoft.com/office/drawing/2014/main" id="{CF159A20-D1E3-4DF3-B3D9-A7AAB99FC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8403EE-8086-4DBC-9CE7-F847C4A05192}"/>
              </a:ext>
            </a:extLst>
          </p:cNvPr>
          <p:cNvSpPr txBox="1"/>
          <p:nvPr/>
        </p:nvSpPr>
        <p:spPr>
          <a:xfrm>
            <a:off x="0" y="4386709"/>
            <a:ext cx="122609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OTA GNURadio Street View: Roof-top base-station (Tx) Installation at the 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Merrill Engineering Building (MEB)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DDD36-6EBC-4377-8BBE-623CD8C98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15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uilding that has a sign on the side of a road&#10;&#10;Description automatically generated">
            <a:extLst>
              <a:ext uri="{FF2B5EF4-FFF2-40B4-BE49-F238E27FC236}">
                <a16:creationId xmlns:a16="http://schemas.microsoft.com/office/drawing/2014/main" id="{CABBD914-E45B-4258-985C-8D071BB8E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39F60-D573-4D05-BD92-8DD56DD51EF9}"/>
              </a:ext>
            </a:extLst>
          </p:cNvPr>
          <p:cNvSpPr txBox="1"/>
          <p:nvPr/>
        </p:nvSpPr>
        <p:spPr>
          <a:xfrm>
            <a:off x="738882" y="766215"/>
            <a:ext cx="11906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OTA GNURadio Street View: Roof-top base-station (Rx) Installation at USTAR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FB063F-1351-49B9-A583-85D1E64CD6B9}"/>
              </a:ext>
            </a:extLst>
          </p:cNvPr>
          <p:cNvSpPr/>
          <p:nvPr/>
        </p:nvSpPr>
        <p:spPr>
          <a:xfrm>
            <a:off x="6692053" y="1411355"/>
            <a:ext cx="968587" cy="403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A9080-D5CE-4F8A-BEEB-1DB82948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27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A91FB32-7577-48E0-B0EE-8C86CA2DA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AE4E5-DDF3-453B-A6FF-05E026B29E9B}"/>
              </a:ext>
            </a:extLst>
          </p:cNvPr>
          <p:cNvSpPr txBox="1"/>
          <p:nvPr/>
        </p:nvSpPr>
        <p:spPr>
          <a:xfrm>
            <a:off x="3872286" y="2401294"/>
            <a:ext cx="180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MEB: Tx.grc logs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C55659-3DA8-4A3E-9D3A-4D66DB6ABACC}"/>
              </a:ext>
            </a:extLst>
          </p:cNvPr>
          <p:cNvSpPr txBox="1"/>
          <p:nvPr/>
        </p:nvSpPr>
        <p:spPr>
          <a:xfrm>
            <a:off x="4206240" y="5940949"/>
            <a:ext cx="196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USTAR: Rx.grc logs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EB9F0-9ACA-4895-9C7E-11F8A09A8ED9}"/>
              </a:ext>
            </a:extLst>
          </p:cNvPr>
          <p:cNvSpPr txBox="1"/>
          <p:nvPr/>
        </p:nvSpPr>
        <p:spPr>
          <a:xfrm>
            <a:off x="7093888" y="3059668"/>
            <a:ext cx="485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File Contents being transmitted: input.log (1.8 GB)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1CA87-FAF8-4695-BF0E-3E933469D578}"/>
              </a:ext>
            </a:extLst>
          </p:cNvPr>
          <p:cNvSpPr txBox="1"/>
          <p:nvPr/>
        </p:nvSpPr>
        <p:spPr>
          <a:xfrm>
            <a:off x="7335078" y="4500180"/>
            <a:ext cx="461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File Contents being received: output.log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84AAF-B97E-4937-BB40-3EFF8B698BD1}"/>
              </a:ext>
            </a:extLst>
          </p:cNvPr>
          <p:cNvSpPr txBox="1"/>
          <p:nvPr/>
        </p:nvSpPr>
        <p:spPr>
          <a:xfrm>
            <a:off x="5988657" y="6227058"/>
            <a:ext cx="602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OTA GNURadio: Console Logs at Startup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EFA34-BC1A-4071-A363-E2C77BFFB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7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135E86-2A15-44E4-93DE-2C65E11E7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7787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B4EBCD-0BBF-43CB-8D78-80C8A44B7E32}"/>
              </a:ext>
            </a:extLst>
          </p:cNvPr>
          <p:cNvSpPr txBox="1"/>
          <p:nvPr/>
        </p:nvSpPr>
        <p:spPr>
          <a:xfrm flipH="1">
            <a:off x="1736035" y="6396335"/>
            <a:ext cx="10455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MEB (Tx) Radio Monitoring Graph: Transmission at 3555 MHz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92A8B-50B3-4FA1-8BA0-40A68DADF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01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57B054F-DA7E-4B58-90A3-13A6FC703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FFAF6D-1E2B-4EC4-A143-EBA90D1BB44A}"/>
              </a:ext>
            </a:extLst>
          </p:cNvPr>
          <p:cNvSpPr txBox="1"/>
          <p:nvPr/>
        </p:nvSpPr>
        <p:spPr>
          <a:xfrm>
            <a:off x="3943848" y="2409246"/>
            <a:ext cx="180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MEB: Tx.grc 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79D89-FD6E-4A69-B06F-2A51F4292B01}"/>
              </a:ext>
            </a:extLst>
          </p:cNvPr>
          <p:cNvSpPr txBox="1"/>
          <p:nvPr/>
        </p:nvSpPr>
        <p:spPr>
          <a:xfrm>
            <a:off x="4130703" y="5940949"/>
            <a:ext cx="196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USTAR: Rx.grc logs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320291-3666-4CAA-B1BB-C431C2107B7E}"/>
              </a:ext>
            </a:extLst>
          </p:cNvPr>
          <p:cNvSpPr txBox="1"/>
          <p:nvPr/>
        </p:nvSpPr>
        <p:spPr>
          <a:xfrm>
            <a:off x="7093888" y="3059668"/>
            <a:ext cx="485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File Contents Tx (input.log) Completed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6D5CB-1078-4F99-A902-2BF594CAF4E0}"/>
              </a:ext>
            </a:extLst>
          </p:cNvPr>
          <p:cNvSpPr txBox="1"/>
          <p:nvPr/>
        </p:nvSpPr>
        <p:spPr>
          <a:xfrm>
            <a:off x="6530671" y="6382044"/>
            <a:ext cx="485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File Contents Rx (output.log) Completed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BA2D9C-0191-4477-A28A-37765ACB69D2}"/>
              </a:ext>
            </a:extLst>
          </p:cNvPr>
          <p:cNvSpPr txBox="1"/>
          <p:nvPr/>
        </p:nvSpPr>
        <p:spPr>
          <a:xfrm>
            <a:off x="-59929" y="2905780"/>
            <a:ext cx="6528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OTA GNURadio: Console Logs at Completion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F4ED48-8669-4714-AEBC-99C01DCD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395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AAC6151-9AB7-4888-9641-B3655B09F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F52959-7D57-4270-85B3-456E820B7AF6}"/>
              </a:ext>
            </a:extLst>
          </p:cNvPr>
          <p:cNvSpPr txBox="1"/>
          <p:nvPr/>
        </p:nvSpPr>
        <p:spPr>
          <a:xfrm>
            <a:off x="2703445" y="2957885"/>
            <a:ext cx="348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MEB: Tx.grc logs for a simple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E53F6-474E-413B-AFE7-51E8CC178582}"/>
              </a:ext>
            </a:extLst>
          </p:cNvPr>
          <p:cNvSpPr txBox="1"/>
          <p:nvPr/>
        </p:nvSpPr>
        <p:spPr>
          <a:xfrm>
            <a:off x="2409245" y="6118124"/>
            <a:ext cx="348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USTAR: Rx.grc logs for a simple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15874-88B9-4007-ADAE-C1253BBB1425}"/>
              </a:ext>
            </a:extLst>
          </p:cNvPr>
          <p:cNvSpPr txBox="1"/>
          <p:nvPr/>
        </p:nvSpPr>
        <p:spPr>
          <a:xfrm>
            <a:off x="5962595" y="524836"/>
            <a:ext cx="593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File Contents being transmitted: tx.log (3 packets = 90 bytes)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packet_length = 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82975-4E0A-4CD1-BB54-C694C5CAA65D}"/>
              </a:ext>
            </a:extLst>
          </p:cNvPr>
          <p:cNvSpPr txBox="1"/>
          <p:nvPr/>
        </p:nvSpPr>
        <p:spPr>
          <a:xfrm>
            <a:off x="5962595" y="3829750"/>
            <a:ext cx="622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File Contents received: rx.log (2 packets received correctly; 1 in error)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E56A2-0D42-4C49-ACEE-52A6CAEF80C9}"/>
              </a:ext>
            </a:extLst>
          </p:cNvPr>
          <p:cNvSpPr txBox="1"/>
          <p:nvPr/>
        </p:nvSpPr>
        <p:spPr>
          <a:xfrm>
            <a:off x="7554475" y="4595194"/>
            <a:ext cx="363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 Analysis: 33% PER (1 packet lost)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DD908F-705A-4ED9-8046-E91ADC4F5F4E}"/>
              </a:ext>
            </a:extLst>
          </p:cNvPr>
          <p:cNvSpPr txBox="1"/>
          <p:nvPr/>
        </p:nvSpPr>
        <p:spPr>
          <a:xfrm>
            <a:off x="6300087" y="6384638"/>
            <a:ext cx="57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GNURadio PER Analysis (header info) Message Debug block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44249E-87F3-4742-A3AC-638DDCEB4910}"/>
              </a:ext>
            </a:extLst>
          </p:cNvPr>
          <p:cNvSpPr txBox="1"/>
          <p:nvPr/>
        </p:nvSpPr>
        <p:spPr>
          <a:xfrm>
            <a:off x="5791200" y="1653265"/>
            <a:ext cx="629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OTA GNURadio: PER Analysis Console Logs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129032-72C1-4749-A9ED-1A9A5C1C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52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41C8-D66C-411D-A2D0-6C8ED99F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BAM! Wireless Radio on POWDER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E35F-7FCA-452E-9EF5-CD088A0CB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Design changes</a:t>
            </a:r>
          </a:p>
          <a:p>
            <a:pPr lvl="1"/>
            <a:r>
              <a:rPr lang="en-US" dirty="0"/>
              <a:t>Disable CIL Client-Server Tx/Rx AND P2P Tx/Rx</a:t>
            </a:r>
          </a:p>
          <a:p>
            <a:pPr lvl="1"/>
            <a:r>
              <a:rPr lang="en-US" dirty="0"/>
              <a:t>Disable C2API (The SC2 Colosseum Interface)</a:t>
            </a:r>
          </a:p>
          <a:p>
            <a:pPr lvl="1"/>
            <a:r>
              <a:rPr lang="en-US" dirty="0"/>
              <a:t>Lack of CUDA-capable GPU on NEC/Emulab/On-site CloudLab:</a:t>
            </a:r>
          </a:p>
          <a:p>
            <a:pPr lvl="2"/>
            <a:r>
              <a:rPr lang="en-US" dirty="0"/>
              <a:t>Replace GPUFFT.cu (cuFFT) with a GNURadio FFT block “implementing” the FFT.h interface</a:t>
            </a:r>
          </a:p>
          <a:p>
            <a:pPr lvl="2"/>
            <a:r>
              <a:rPr lang="en-US" dirty="0"/>
              <a:t>Replace sc_sync.cu (Schimdl-Cox sync) with a GNURadio Schmidl-Cox Synchronization block</a:t>
            </a:r>
          </a:p>
          <a:p>
            <a:pPr lvl="2"/>
            <a:r>
              <a:rPr lang="en-US" dirty="0"/>
              <a:t>Replace gpu.cu (Carrier De-mapping based on a serialization plan) with a GNURadio OFDM Serializer block (both header &amp; payload)</a:t>
            </a:r>
          </a:p>
          <a:p>
            <a:pPr lvl="2"/>
            <a:r>
              <a:rPr lang="en-US" dirty="0"/>
              <a:t>Replace channelizer2.cu (k_mix(), k_filter(), k_discard(), and k_decimate() “kernel calls”) with a USRP UHD Source block</a:t>
            </a:r>
          </a:p>
          <a:p>
            <a:pPr lvl="2"/>
            <a:r>
              <a:rPr lang="en-US" dirty="0"/>
              <a:t>All the above replacements are integrated with the phy.cc root source call</a:t>
            </a:r>
          </a:p>
          <a:p>
            <a:pPr lvl="2"/>
            <a:endParaRPr lang="en-US" dirty="0"/>
          </a:p>
          <a:p>
            <a:r>
              <a:rPr lang="en-US" dirty="0"/>
              <a:t>Testing: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F749C-C779-4C60-8F5F-A82EC241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91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F410032-B288-459E-B511-387937A9E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716A5-ACF8-4720-9DDE-B586B519687C}"/>
              </a:ext>
            </a:extLst>
          </p:cNvPr>
          <p:cNvSpPr txBox="1"/>
          <p:nvPr/>
        </p:nvSpPr>
        <p:spPr>
          <a:xfrm>
            <a:off x="5398936" y="2274073"/>
            <a:ext cx="575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CUDA Compilation Failure: No CUDA-compatible GPU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65C3F6-9FA7-4703-ABAF-E62126C1055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210463" y="2458739"/>
            <a:ext cx="318847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DC50E-F43F-433F-8E65-59440297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88DD09-CC5A-415F-956D-6C9465A31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348AF-23F3-4121-A12E-920F0041CDF2}"/>
              </a:ext>
            </a:extLst>
          </p:cNvPr>
          <p:cNvSpPr txBox="1"/>
          <p:nvPr/>
        </p:nvSpPr>
        <p:spPr>
          <a:xfrm flipH="1">
            <a:off x="6751319" y="474133"/>
            <a:ext cx="313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“ota_srslte” experiment profile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1848E-FC16-4ACC-8B9C-A4FA521D7DA6}"/>
              </a:ext>
            </a:extLst>
          </p:cNvPr>
          <p:cNvCxnSpPr>
            <a:stCxn id="9" idx="3"/>
          </p:cNvCxnSpPr>
          <p:nvPr/>
        </p:nvCxnSpPr>
        <p:spPr>
          <a:xfrm flipH="1">
            <a:off x="5057030" y="658799"/>
            <a:ext cx="1694289" cy="454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3A513C-5EA0-4C44-B452-79D40F869B26}"/>
              </a:ext>
            </a:extLst>
          </p:cNvPr>
          <p:cNvSpPr txBox="1"/>
          <p:nvPr/>
        </p:nvSpPr>
        <p:spPr>
          <a:xfrm flipH="1">
            <a:off x="6751318" y="2041073"/>
            <a:ext cx="33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“ota_srslte” experiment schedule 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023B4B7-8EB5-43E9-8A8D-F8EE76F10EFF}"/>
              </a:ext>
            </a:extLst>
          </p:cNvPr>
          <p:cNvSpPr/>
          <p:nvPr/>
        </p:nvSpPr>
        <p:spPr>
          <a:xfrm>
            <a:off x="6329238" y="1796995"/>
            <a:ext cx="422081" cy="86669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929EAC-F74F-4FD1-81E8-90ED6B809010}"/>
              </a:ext>
            </a:extLst>
          </p:cNvPr>
          <p:cNvSpPr txBox="1"/>
          <p:nvPr/>
        </p:nvSpPr>
        <p:spPr>
          <a:xfrm flipH="1">
            <a:off x="141135" y="4173125"/>
            <a:ext cx="6188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Fixed-endpoint resource: USRP B210 &amp; Intel NUC8i7BEH (nuc2 – USB 3.0) at the Humanities Building (human-height) with Channel A connected to a GSA.8841 antenna via a Band 7 FDD RF front-end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8151EE-5B31-4F04-B0EA-5C54AB0BC62D}"/>
              </a:ext>
            </a:extLst>
          </p:cNvPr>
          <p:cNvCxnSpPr>
            <a:cxnSpLocks/>
          </p:cNvCxnSpPr>
          <p:nvPr/>
        </p:nvCxnSpPr>
        <p:spPr>
          <a:xfrm>
            <a:off x="3115733" y="4729555"/>
            <a:ext cx="2100323" cy="6375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BDAB77-CA5E-4C23-8302-15530BE3CFDE}"/>
              </a:ext>
            </a:extLst>
          </p:cNvPr>
          <p:cNvSpPr txBox="1"/>
          <p:nvPr/>
        </p:nvSpPr>
        <p:spPr>
          <a:xfrm>
            <a:off x="2194560" y="6211669"/>
            <a:ext cx="9851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Rooftop base-station resource at Browning: USRP X310 connected to a d740 Near-edge compute node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D0882-BBC2-49EF-817F-AD97815C9C07}"/>
              </a:ext>
            </a:extLst>
          </p:cNvPr>
          <p:cNvCxnSpPr/>
          <p:nvPr/>
        </p:nvCxnSpPr>
        <p:spPr>
          <a:xfrm flipH="1" flipV="1">
            <a:off x="6329238" y="5550010"/>
            <a:ext cx="723569" cy="661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1A0639-C190-4805-97F6-8E569EFAF9FE}"/>
              </a:ext>
            </a:extLst>
          </p:cNvPr>
          <p:cNvCxnSpPr/>
          <p:nvPr/>
        </p:nvCxnSpPr>
        <p:spPr>
          <a:xfrm flipH="1" flipV="1">
            <a:off x="7052807" y="4760842"/>
            <a:ext cx="2091193" cy="1536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6E5AAB-B61C-487D-BB2B-B7A36EA8E71B}"/>
              </a:ext>
            </a:extLst>
          </p:cNvPr>
          <p:cNvSpPr txBox="1"/>
          <p:nvPr/>
        </p:nvSpPr>
        <p:spPr>
          <a:xfrm flipH="1">
            <a:off x="141134" y="5637202"/>
            <a:ext cx="4526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Channel A Tx/Rx and RX2 ports connected to the cellular port of a VVSSP-360S-F antenna via a Band-7 RF front-end facilitating FDD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1F9430-CD06-40DC-AB74-57840E6FAB4A}"/>
              </a:ext>
            </a:extLst>
          </p:cNvPr>
          <p:cNvCxnSpPr>
            <a:cxnSpLocks/>
          </p:cNvCxnSpPr>
          <p:nvPr/>
        </p:nvCxnSpPr>
        <p:spPr>
          <a:xfrm flipV="1">
            <a:off x="4325509" y="5637202"/>
            <a:ext cx="1425051" cy="243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BEC6EB-2E9E-443A-A067-68265BFAE6F4}"/>
              </a:ext>
            </a:extLst>
          </p:cNvPr>
          <p:cNvSpPr txBox="1"/>
          <p:nvPr/>
        </p:nvSpPr>
        <p:spPr>
          <a:xfrm flipH="1">
            <a:off x="8044731" y="4198289"/>
            <a:ext cx="389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Downlink: 2620-2630 MHz</a:t>
            </a:r>
          </a:p>
          <a:p>
            <a:r>
              <a:rPr lang="en-US" dirty="0">
                <a:solidFill>
                  <a:srgbClr val="FF0000"/>
                </a:solidFill>
              </a:rPr>
              <a:t>Uplink: 2500-2510 MHz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547561-FF8C-42D5-AABE-1678A21B0800}"/>
              </a:ext>
            </a:extLst>
          </p:cNvPr>
          <p:cNvSpPr txBox="1"/>
          <p:nvPr/>
        </p:nvSpPr>
        <p:spPr>
          <a:xfrm>
            <a:off x="3795420" y="-86636"/>
            <a:ext cx="837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“ota_srslte”: Experiment setup and Topology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BBDE0-4469-49B8-87B2-3CA8CD96A32D}"/>
              </a:ext>
            </a:extLst>
          </p:cNvPr>
          <p:cNvSpPr txBox="1"/>
          <p:nvPr/>
        </p:nvSpPr>
        <p:spPr>
          <a:xfrm>
            <a:off x="8044731" y="4917709"/>
            <a:ext cx="3598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10Gbe link via an aggregation center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949743-46A8-4356-8094-18DC5A78CCD8}"/>
              </a:ext>
            </a:extLst>
          </p:cNvPr>
          <p:cNvCxnSpPr>
            <a:stCxn id="5" idx="1"/>
          </p:cNvCxnSpPr>
          <p:nvPr/>
        </p:nvCxnSpPr>
        <p:spPr>
          <a:xfrm flipH="1">
            <a:off x="6150187" y="5071598"/>
            <a:ext cx="1894544" cy="153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BF3F9-7F97-4380-B93E-0E44643D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09A89D-8883-433C-B58A-3AB203C0C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B7D6A6-A0AA-486E-8A40-EF9EC052B9C3}"/>
              </a:ext>
            </a:extLst>
          </p:cNvPr>
          <p:cNvSpPr txBox="1"/>
          <p:nvPr/>
        </p:nvSpPr>
        <p:spPr>
          <a:xfrm flipH="1">
            <a:off x="4474523" y="3813387"/>
            <a:ext cx="740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Utah Emulab Near-Edge Computation Resources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81ECBEF-8119-4454-A801-02790C443234}"/>
              </a:ext>
            </a:extLst>
          </p:cNvPr>
          <p:cNvSpPr/>
          <p:nvPr/>
        </p:nvSpPr>
        <p:spPr>
          <a:xfrm>
            <a:off x="5479627" y="1273387"/>
            <a:ext cx="467360" cy="25400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47FDE-F9D5-467D-A039-4CB7D00B3619}"/>
              </a:ext>
            </a:extLst>
          </p:cNvPr>
          <p:cNvSpPr txBox="1"/>
          <p:nvPr/>
        </p:nvSpPr>
        <p:spPr>
          <a:xfrm>
            <a:off x="6028266" y="2320584"/>
            <a:ext cx="34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CUDA-compatible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8F296-FB74-4B45-B158-33C674E2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9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CBE216-DEFC-4563-A00A-CA012307A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F444D-9E58-4C9B-B6E0-BC26D37AA913}"/>
              </a:ext>
            </a:extLst>
          </p:cNvPr>
          <p:cNvSpPr txBox="1"/>
          <p:nvPr/>
        </p:nvSpPr>
        <p:spPr>
          <a:xfrm flipH="1">
            <a:off x="5510255" y="5409657"/>
            <a:ext cx="6098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Utah CloudLab Computation Resources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4BD1C5D-FF16-45F8-89B8-3E6854010845}"/>
              </a:ext>
            </a:extLst>
          </p:cNvPr>
          <p:cNvSpPr/>
          <p:nvPr/>
        </p:nvSpPr>
        <p:spPr>
          <a:xfrm>
            <a:off x="2431627" y="528413"/>
            <a:ext cx="467360" cy="6170506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E2503-B53C-43DA-BBA3-E518319F8EDE}"/>
              </a:ext>
            </a:extLst>
          </p:cNvPr>
          <p:cNvSpPr txBox="1"/>
          <p:nvPr/>
        </p:nvSpPr>
        <p:spPr>
          <a:xfrm>
            <a:off x="-54187" y="3244334"/>
            <a:ext cx="278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CUDA-compatible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2FB7F-EA6F-4B8A-86D4-2B034375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06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D1CA3DD-1B4E-4832-80AC-884095C85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155748-03D3-4FFD-ADAA-B6398013E684}"/>
              </a:ext>
            </a:extLst>
          </p:cNvPr>
          <p:cNvSpPr txBox="1"/>
          <p:nvPr/>
        </p:nvSpPr>
        <p:spPr>
          <a:xfrm flipH="1">
            <a:off x="0" y="6334780"/>
            <a:ext cx="6861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Federated CloudLab Computation Resources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1F0660-28CF-4E49-8C33-96F7336F4064}"/>
              </a:ext>
            </a:extLst>
          </p:cNvPr>
          <p:cNvSpPr/>
          <p:nvPr/>
        </p:nvSpPr>
        <p:spPr>
          <a:xfrm>
            <a:off x="6150187" y="3034453"/>
            <a:ext cx="3495040" cy="1855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FB4E21-3D4E-4293-B5B9-1503D30AB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34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3D0C23AA-BFBD-4F84-9906-95A5F27E0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1133" cy="6380480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D7F906D0-5CEF-43CE-8A22-95DA93DA8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20" y="0"/>
            <a:ext cx="4661579" cy="638048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21F839C-BDB7-43A3-A6AB-4E2AE368F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71" y="0"/>
            <a:ext cx="4137329" cy="63804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D78182-788F-4534-A0AE-97ED3A68CB22}"/>
              </a:ext>
            </a:extLst>
          </p:cNvPr>
          <p:cNvSpPr/>
          <p:nvPr/>
        </p:nvSpPr>
        <p:spPr>
          <a:xfrm>
            <a:off x="8074991" y="4524701"/>
            <a:ext cx="3128102" cy="1242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57361-3C7E-4DB5-B51D-2E3F89ACC211}"/>
              </a:ext>
            </a:extLst>
          </p:cNvPr>
          <p:cNvSpPr/>
          <p:nvPr/>
        </p:nvSpPr>
        <p:spPr>
          <a:xfrm>
            <a:off x="3551377" y="3572578"/>
            <a:ext cx="3968952" cy="12436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45057-5849-4F73-977C-B90BA9B5A6B9}"/>
              </a:ext>
            </a:extLst>
          </p:cNvPr>
          <p:cNvSpPr txBox="1"/>
          <p:nvPr/>
        </p:nvSpPr>
        <p:spPr>
          <a:xfrm>
            <a:off x="584420" y="1927329"/>
            <a:ext cx="242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Utah CloudLab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FCEC67-BA3E-4B2E-BB93-7213F6321C2C}"/>
              </a:ext>
            </a:extLst>
          </p:cNvPr>
          <p:cNvSpPr txBox="1"/>
          <p:nvPr/>
        </p:nvSpPr>
        <p:spPr>
          <a:xfrm>
            <a:off x="4697998" y="2179595"/>
            <a:ext cx="242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UWisconsin CloudLab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668ED7-1AC9-4D41-8A86-9C000702062D}"/>
              </a:ext>
            </a:extLst>
          </p:cNvPr>
          <p:cNvSpPr txBox="1"/>
          <p:nvPr/>
        </p:nvSpPr>
        <p:spPr>
          <a:xfrm>
            <a:off x="8855647" y="2111995"/>
            <a:ext cx="242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Clemson CloudLab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12E89-DDF4-4ABC-A755-E424CF95E919}"/>
              </a:ext>
            </a:extLst>
          </p:cNvPr>
          <p:cNvSpPr txBox="1"/>
          <p:nvPr/>
        </p:nvSpPr>
        <p:spPr>
          <a:xfrm>
            <a:off x="3310362" y="3361429"/>
            <a:ext cx="4992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CUDA-compatible NVIDIA Tesla K40m (2880 CUDA cores) with 12GB GDDR5 RAM)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E5396-60D4-4F06-BDA0-B8654636EC7B}"/>
              </a:ext>
            </a:extLst>
          </p:cNvPr>
          <p:cNvSpPr txBox="1"/>
          <p:nvPr/>
        </p:nvSpPr>
        <p:spPr>
          <a:xfrm>
            <a:off x="7520329" y="4293181"/>
            <a:ext cx="4992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CUDA-compatible NVIDIA Tesla V100 (5120 CUDA cores) with 16GB HBM2 RAM)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9B6649-9F4D-4980-A6C8-B10CDE8E7E10}"/>
              </a:ext>
            </a:extLst>
          </p:cNvPr>
          <p:cNvCxnSpPr/>
          <p:nvPr/>
        </p:nvCxnSpPr>
        <p:spPr>
          <a:xfrm flipH="1">
            <a:off x="2743200" y="4547016"/>
            <a:ext cx="1246293" cy="1850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7BBE21-6C96-41ED-9FC5-4FF02C5D5B05}"/>
              </a:ext>
            </a:extLst>
          </p:cNvPr>
          <p:cNvCxnSpPr/>
          <p:nvPr/>
        </p:nvCxnSpPr>
        <p:spPr>
          <a:xfrm flipH="1">
            <a:off x="2865120" y="5574453"/>
            <a:ext cx="5703147" cy="822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A334F9-E4CF-4FC6-B868-1059A4E30184}"/>
              </a:ext>
            </a:extLst>
          </p:cNvPr>
          <p:cNvSpPr txBox="1"/>
          <p:nvPr/>
        </p:nvSpPr>
        <p:spPr>
          <a:xfrm>
            <a:off x="0" y="6349637"/>
            <a:ext cx="8954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These sites are not accessible from the POWDER test-bed; Off-site channelizer and sc_sync processing has high-latencies; Untenable; Changes to the radio’s design are better 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BD754-4D68-4DC8-9878-2B657515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98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87F6-8EB0-4F02-92DC-DB5E62022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Tasks in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A3A6D-995B-4ECC-B36A-0103D8612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Incumbents in the network: BAM! Wireless radio performance in the following SC2 scenarios </a:t>
            </a:r>
            <a:r>
              <a:rPr lang="en-US" i="1" dirty="0"/>
              <a:t>re-created</a:t>
            </a:r>
            <a:r>
              <a:rPr lang="en-US" dirty="0"/>
              <a:t> with actual </a:t>
            </a:r>
            <a:r>
              <a:rPr lang="en-US" u="sng" dirty="0"/>
              <a:t>OTA Tx/Rx in the CBRS spectrum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“Passive Incumbent” – Violation messages obtained from the spectrum compliance monitoring system via REST/SOAP</a:t>
            </a:r>
          </a:p>
          <a:p>
            <a:pPr lvl="1"/>
            <a:r>
              <a:rPr lang="en-US" dirty="0"/>
              <a:t>“Active Incumbent” – Predefined patterns in occupancy behavior via a configuration file</a:t>
            </a:r>
          </a:p>
          <a:p>
            <a:pPr lvl="1"/>
            <a:r>
              <a:rPr lang="en-US" dirty="0"/>
              <a:t>Test channel sensing &amp; access algorithms in these scenarios (POMDP, DQNs, TD-SARSA)</a:t>
            </a:r>
          </a:p>
          <a:p>
            <a:pPr lvl="1"/>
            <a:r>
              <a:rPr lang="en-US" dirty="0"/>
              <a:t>Post-processing analyses via the already developed PyQt5 Analyzer GUI (SQLite DBs)</a:t>
            </a:r>
          </a:p>
          <a:p>
            <a:r>
              <a:rPr lang="en-US" dirty="0"/>
              <a:t>Data collection experiments on the </a:t>
            </a:r>
            <a:r>
              <a:rPr lang="en-US" u="sng" dirty="0"/>
              <a:t>Skylark Wireless Massive MIMO</a:t>
            </a:r>
            <a:r>
              <a:rPr lang="en-US" dirty="0"/>
              <a:t> equipment (64x64 chains at the central hub, 4x10Gbe backhaul, Dell d840 “Big Iron” compute) at Merrill Engineering Building</a:t>
            </a:r>
          </a:p>
          <a:p>
            <a:pPr lvl="1"/>
            <a:r>
              <a:rPr lang="en-US" dirty="0"/>
              <a:t>32 IRIS-030-D 2x2 transceiver radios with BRS and CBRS front-ends</a:t>
            </a:r>
          </a:p>
          <a:p>
            <a:pPr lvl="1"/>
            <a:r>
              <a:rPr lang="en-US" dirty="0"/>
              <a:t>FAROS-ENC-05-HUB aggregation hub (4x4 + 2x8 = 32 IRIS devices)</a:t>
            </a:r>
          </a:p>
          <a:p>
            <a:r>
              <a:rPr lang="en-US" dirty="0"/>
              <a:t>Provisioning mobile end-points on POWDER for data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9B415-F68A-46B5-95AF-408240D3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93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03019E3A-2D38-4BFF-885E-11C10CEF7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1253"/>
            <a:ext cx="12192000" cy="68884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067D1-375D-4E1D-ABB5-F4D1E20EFA88}"/>
              </a:ext>
            </a:extLst>
          </p:cNvPr>
          <p:cNvSpPr txBox="1"/>
          <p:nvPr/>
        </p:nvSpPr>
        <p:spPr>
          <a:xfrm>
            <a:off x="2438400" y="6529493"/>
            <a:ext cx="793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Available Mobile-Endpoints on POWDER &amp; their Relative Routes On-campus (UofU)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6BF9B3-4378-4DD1-B0CD-94FB2613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08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2A33-7058-4C86-A2C5-D11C114C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Update on available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0EB43-F150-4A5F-A678-060A16AE1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Updates based on POWDER Q&amp;A on 12/10/2020</a:t>
            </a:r>
          </a:p>
          <a:p>
            <a:r>
              <a:rPr lang="en-US" dirty="0"/>
              <a:t>mMIMO BS and clients are being refurbished and relocated: they will be back online at the end of Dec 2020</a:t>
            </a:r>
          </a:p>
          <a:p>
            <a:r>
              <a:rPr lang="en-US" dirty="0"/>
              <a:t>Access to the Xilinx Zynq SoC (ARM PS + PL) on-board the Skylark/Faros BS and IRIS clients will be granted to design our own functional blocks:</a:t>
            </a:r>
          </a:p>
          <a:p>
            <a:pPr lvl="1"/>
            <a:r>
              <a:rPr lang="en-US" dirty="0"/>
              <a:t>Beacon beam-sweeping, AGC, Client timing synchronization, TDD framer, etc.</a:t>
            </a:r>
          </a:p>
          <a:p>
            <a:pPr lvl="1"/>
            <a:r>
              <a:rPr lang="en-US" dirty="0"/>
              <a:t>If our design cannot be implemented in the software layer (APP), this access to re-flash the FPGAs with our functional blocks will be helpful.</a:t>
            </a:r>
          </a:p>
          <a:p>
            <a:r>
              <a:rPr lang="en-US" dirty="0"/>
              <a:t>GPUs will be made available on a maximum of 3 rooftop BSs (USRP X310 + d740/d840 compute) to test the BAM! Wireless radio as is</a:t>
            </a:r>
          </a:p>
          <a:p>
            <a:r>
              <a:rPr lang="en-US" dirty="0"/>
              <a:t>BAM! Wireless radio with CUDA-specific components replaced with GNURadio components is working on POWDER: simple file-transfer flows have been tested</a:t>
            </a:r>
          </a:p>
          <a:p>
            <a:r>
              <a:rPr lang="en-US" dirty="0"/>
              <a:t>BYOD: Access to the mobile end-points (shuttles) at UoU to install our rotator is limited. Alternate solutions recommended—however, we will still have access to the rooftop nodes, compute, and backhaul.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F272-4299-4953-AD3F-208A2792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90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8435-93A6-48FA-959C-52AAE637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mMIMO Resources: IRIS SDR</a:t>
            </a:r>
            <a:br>
              <a:rPr lang="en-US" dirty="0"/>
            </a:br>
            <a:r>
              <a:rPr lang="en-US" sz="2000" dirty="0"/>
              <a:t>(Source: RENEW)</a:t>
            </a:r>
            <a:endParaRPr lang="en-US" dirty="0"/>
          </a:p>
        </p:txBody>
      </p:sp>
      <p:pic>
        <p:nvPicPr>
          <p:cNvPr id="18" name="Content Placeholder 17" descr="IRIS SDR">
            <a:extLst>
              <a:ext uri="{FF2B5EF4-FFF2-40B4-BE49-F238E27FC236}">
                <a16:creationId xmlns:a16="http://schemas.microsoft.com/office/drawing/2014/main" id="{3DBC2389-AF00-4FC6-B5D1-3D97BCBA1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62" y="1825625"/>
            <a:ext cx="971007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A8BDE-5B91-4442-83D4-4AC9869F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53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993E-8212-4AED-9B1F-26534257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mMIMO Resources: Daisy-chained IRIS SDRs at the BS</a:t>
            </a:r>
            <a:br>
              <a:rPr lang="en-US" sz="3600" dirty="0"/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(Source: RENEW)</a:t>
            </a:r>
            <a:endParaRPr lang="en-US" sz="3600" dirty="0"/>
          </a:p>
        </p:txBody>
      </p:sp>
      <p:pic>
        <p:nvPicPr>
          <p:cNvPr id="6" name="Content Placeholder 5" descr="Daisy-Chained IRIS SDRs">
            <a:extLst>
              <a:ext uri="{FF2B5EF4-FFF2-40B4-BE49-F238E27FC236}">
                <a16:creationId xmlns:a16="http://schemas.microsoft.com/office/drawing/2014/main" id="{88A612D9-554A-46AA-B6CE-4425D7F2C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849C3-10C2-450A-B44C-ACCFCA388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75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F56E-9915-4CDC-81E8-B4D1328B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mMIMO Resources: Skylark/Faros BS</a:t>
            </a:r>
            <a:br>
              <a:rPr lang="en-US" dirty="0"/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(Source: RENEW)</a:t>
            </a:r>
            <a:endParaRPr lang="en-US" dirty="0"/>
          </a:p>
        </p:txBody>
      </p:sp>
      <p:pic>
        <p:nvPicPr>
          <p:cNvPr id="6" name="Content Placeholder 5" descr="Skylark mMIMO BS">
            <a:extLst>
              <a:ext uri="{FF2B5EF4-FFF2-40B4-BE49-F238E27FC236}">
                <a16:creationId xmlns:a16="http://schemas.microsoft.com/office/drawing/2014/main" id="{86854E09-FAFD-4CAB-A968-AD8BC6F37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11" y="1825625"/>
            <a:ext cx="773377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F004E-88C9-4201-B9F6-B7441748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9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9829F404-DB2D-4791-83D2-760481E84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D06F3-583D-43F3-9C71-47ED43D41110}"/>
              </a:ext>
            </a:extLst>
          </p:cNvPr>
          <p:cNvSpPr txBox="1"/>
          <p:nvPr/>
        </p:nvSpPr>
        <p:spPr>
          <a:xfrm>
            <a:off x="820973" y="6430819"/>
            <a:ext cx="11082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“ota_srslte”: Roof-top base-station resource at the Browning Building (eNodeB &amp; EPC)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898C5-D293-4D9F-87A1-FA565A19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12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1E08-5A99-44E0-B656-44FFD767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mMIMO Dev: Abstraction</a:t>
            </a:r>
            <a:br>
              <a:rPr lang="en-US" dirty="0"/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(Source: RENEW)</a:t>
            </a:r>
            <a:endParaRPr lang="en-US" dirty="0"/>
          </a:p>
        </p:txBody>
      </p:sp>
      <p:pic>
        <p:nvPicPr>
          <p:cNvPr id="6" name="Content Placeholder 5" descr="mMIMO Abstraction">
            <a:extLst>
              <a:ext uri="{FF2B5EF4-FFF2-40B4-BE49-F238E27FC236}">
                <a16:creationId xmlns:a16="http://schemas.microsoft.com/office/drawing/2014/main" id="{98584D10-D1F5-43C7-9153-4C1DA9C17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D34DE-4F35-45AD-81D3-2E360392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41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8F4D-8845-4E7C-8016-5C49EA50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MIMO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70D94-6E0F-443E-B62E-E1188FC57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sounder framework</a:t>
            </a:r>
          </a:p>
          <a:p>
            <a:pPr lvl="1"/>
            <a:r>
              <a:rPr lang="en-US" dirty="0"/>
              <a:t>Record pilot signals from the 2 IRIS clients received at all the antennas of the Skylark/Faros mMIMO BS </a:t>
            </a:r>
            <a:r>
              <a:rPr lang="en-US" sz="1800" dirty="0"/>
              <a:t>((4 RHs x 4 SDRs) + (8 RHs x 2 SDRs)) x 2 Tx/Rx chains = 64 antennas)</a:t>
            </a:r>
          </a:p>
          <a:p>
            <a:pPr lvl="1"/>
            <a:r>
              <a:rPr lang="en-US" dirty="0"/>
              <a:t>Post-process these recorded signals (HDF5 matrices) for channel statistics</a:t>
            </a:r>
          </a:p>
          <a:p>
            <a:pPr lvl="1"/>
            <a:r>
              <a:rPr lang="en-US" dirty="0"/>
              <a:t>Additionally, beacon beam-sweeping can be tested at startup: open-loop cell discovery at the clients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36332-5648-4F62-A852-9C28EE09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43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970BA-66D4-4D71-8080-B2DDF75D3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POWDER: Q&amp;A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CF90B-59A9-482F-AEFC-B6021A27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52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9573-2D65-435B-852B-5F4B98B7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Purdue Measurement Campaign: Rotation Angle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92C1-5FFA-4602-9CFB-2C1CBAE20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Details: Accuracy of rotation angle estimation from the provided SparkFun (Blackboard C + BNO0080) platform</a:t>
            </a:r>
          </a:p>
          <a:p>
            <a:pPr lvl="1"/>
            <a:r>
              <a:rPr lang="en-US" dirty="0"/>
              <a:t>STM32F407 (uC) and MPU-9250 (IMU) on-board the e-puck2 robot will provide accurate rotation angle measurements (as the robot is rotated using stepper-motors)</a:t>
            </a:r>
          </a:p>
          <a:p>
            <a:pPr lvl="2"/>
            <a:r>
              <a:rPr lang="en-US" dirty="0"/>
              <a:t>A combination of heading information (from the magnetometer on-board) and gyro rotation axis data (from the gyroscope on-board) help us accurately use the rotation angle determined from this e-puck2 robot as the “</a:t>
            </a:r>
            <a:r>
              <a:rPr lang="en-US" u="sng" dirty="0"/>
              <a:t>reference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Readings validated over multiple trials</a:t>
            </a:r>
          </a:p>
          <a:p>
            <a:pPr lvl="1"/>
            <a:r>
              <a:rPr lang="en-US" dirty="0"/>
              <a:t>ATMega328P (Arduino UNO uC) and BNO0080 IMU platform (current design platform for rotation-angle determination in the measurement campaign)</a:t>
            </a:r>
          </a:p>
          <a:p>
            <a:pPr lvl="2"/>
            <a:r>
              <a:rPr lang="en-US" dirty="0"/>
              <a:t>I2C scanner</a:t>
            </a:r>
          </a:p>
          <a:p>
            <a:pPr lvl="2"/>
            <a:r>
              <a:rPr lang="en-US" u="sng" dirty="0"/>
              <a:t>Rotation angle estimations</a:t>
            </a:r>
            <a:r>
              <a:rPr lang="en-US" dirty="0"/>
              <a:t>: from the gyroscope on-board BNO0008—with motor control via STM32F407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3B975-5E8D-4944-B055-F67027AC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17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AC988BC3-1FE1-4F09-99E5-6745F20F79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9" r="-2" b="-2"/>
          <a:stretch/>
        </p:blipFill>
        <p:spPr>
          <a:xfrm>
            <a:off x="-20321" y="0"/>
            <a:ext cx="5967307" cy="6858000"/>
          </a:xfrm>
          <a:prstGeom prst="rect">
            <a:avLst/>
          </a:prstGeom>
        </p:spPr>
      </p:pic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FFF5A87B-4A28-4919-BEA6-D01155501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8" r="-2" b="-2"/>
          <a:stretch/>
        </p:blipFill>
        <p:spPr>
          <a:xfrm>
            <a:off x="6096000" y="0"/>
            <a:ext cx="6094476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BF0C13-CB26-47B9-86F2-F5C15FC8AE95}"/>
              </a:ext>
            </a:extLst>
          </p:cNvPr>
          <p:cNvSpPr txBox="1"/>
          <p:nvPr/>
        </p:nvSpPr>
        <p:spPr>
          <a:xfrm>
            <a:off x="-20321" y="0"/>
            <a:ext cx="2262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Design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360A1-F409-4B87-9F5E-9C036091D3B5}"/>
              </a:ext>
            </a:extLst>
          </p:cNvPr>
          <p:cNvSpPr txBox="1"/>
          <p:nvPr/>
        </p:nvSpPr>
        <p:spPr>
          <a:xfrm>
            <a:off x="6305974" y="0"/>
            <a:ext cx="461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LED indicating heading (using magnetometer)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C703E5-B0BB-4700-8C0F-64B80D27803B}"/>
              </a:ext>
            </a:extLst>
          </p:cNvPr>
          <p:cNvCxnSpPr>
            <a:stCxn id="2" idx="2"/>
          </p:cNvCxnSpPr>
          <p:nvPr/>
        </p:nvCxnSpPr>
        <p:spPr>
          <a:xfrm>
            <a:off x="8612294" y="369332"/>
            <a:ext cx="2712719" cy="19810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882DC2-B68A-4BAC-AFB5-FCBDC536BB07}"/>
              </a:ext>
            </a:extLst>
          </p:cNvPr>
          <p:cNvSpPr txBox="1"/>
          <p:nvPr/>
        </p:nvSpPr>
        <p:spPr>
          <a:xfrm rot="16200000">
            <a:off x="4517399" y="2199146"/>
            <a:ext cx="410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ESP32 WiFi radio for data-logging over campus WiFi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FCEDF9-D54D-430F-B997-966A29C058D4}"/>
              </a:ext>
            </a:extLst>
          </p:cNvPr>
          <p:cNvCxnSpPr>
            <a:stCxn id="6" idx="2"/>
          </p:cNvCxnSpPr>
          <p:nvPr/>
        </p:nvCxnSpPr>
        <p:spPr>
          <a:xfrm>
            <a:off x="6895518" y="2522312"/>
            <a:ext cx="3318669" cy="989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0C24C0-A78B-4760-89E3-C7E96788B7ED}"/>
              </a:ext>
            </a:extLst>
          </p:cNvPr>
          <p:cNvSpPr txBox="1"/>
          <p:nvPr/>
        </p:nvSpPr>
        <p:spPr>
          <a:xfrm rot="16200000">
            <a:off x="-1577041" y="2730110"/>
            <a:ext cx="385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Arduino UNO: SparkFun BlackBoard 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04F64D-44F6-432C-A0A9-A68C74398FE9}"/>
              </a:ext>
            </a:extLst>
          </p:cNvPr>
          <p:cNvCxnSpPr/>
          <p:nvPr/>
        </p:nvCxnSpPr>
        <p:spPr>
          <a:xfrm>
            <a:off x="533494" y="3305387"/>
            <a:ext cx="1437546" cy="1910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CD305C-2F1F-406F-A047-68C49BFE1A05}"/>
              </a:ext>
            </a:extLst>
          </p:cNvPr>
          <p:cNvSpPr txBox="1"/>
          <p:nvPr/>
        </p:nvSpPr>
        <p:spPr>
          <a:xfrm flipH="1">
            <a:off x="70273" y="479379"/>
            <a:ext cx="159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IMU BNO0008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235FC5-947C-4AA0-A9ED-B1BAA05CF1C3}"/>
              </a:ext>
            </a:extLst>
          </p:cNvPr>
          <p:cNvCxnSpPr>
            <a:stCxn id="3" idx="2"/>
          </p:cNvCxnSpPr>
          <p:nvPr/>
        </p:nvCxnSpPr>
        <p:spPr>
          <a:xfrm>
            <a:off x="866987" y="848711"/>
            <a:ext cx="2302933" cy="1673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A0C48-2E2A-4CC1-9631-E2A81545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00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7F224-E604-443C-830A-FB9530712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Platform 1: STM32F407 (uC) and MPU-9250 (IMU)</a:t>
            </a:r>
          </a:p>
          <a:p>
            <a:pPr marL="0" indent="0" algn="ctr">
              <a:buNone/>
            </a:pPr>
            <a:r>
              <a:rPr lang="en-US" sz="3600" dirty="0"/>
              <a:t>Rotation angle estimation with the Gyroscope</a:t>
            </a:r>
          </a:p>
          <a:p>
            <a:pPr marL="0" indent="0" algn="ctr">
              <a:buNone/>
            </a:pPr>
            <a:r>
              <a:rPr lang="en-US" sz="2000" dirty="0"/>
              <a:t>(Additional confirmation by magnetometer &amp; stepper motor control data)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7695D8-7E00-4779-BA97-CC4C3B9F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03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986ACCB-6E53-47DA-8F60-9CDB5680D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077155"/>
          </a:xfrm>
          <a:prstGeom prst="rect">
            <a:avLst/>
          </a:prstGeom>
        </p:spPr>
      </p:pic>
      <p:pic>
        <p:nvPicPr>
          <p:cNvPr id="15" name="Picture 1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B288112-F521-4DA2-B981-0B30E7537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0847"/>
            <a:ext cx="12192000" cy="30874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E3EA5B-1086-49FE-B85D-45D92C4D8EA7}"/>
              </a:ext>
            </a:extLst>
          </p:cNvPr>
          <p:cNvSpPr txBox="1"/>
          <p:nvPr/>
        </p:nvSpPr>
        <p:spPr>
          <a:xfrm flipH="1">
            <a:off x="2892212" y="3134516"/>
            <a:ext cx="770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e-puck2 Reference Angle Determination using the on-board Gyroscope </a:t>
            </a:r>
          </a:p>
          <a:p>
            <a:r>
              <a:rPr lang="en-US" dirty="0">
                <a:solidFill>
                  <a:srgbClr val="FF0000"/>
                </a:solidFill>
              </a:rPr>
              <a:t>(validated in multiple trials via Stepper Motor control &amp; Magnetometer readings)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F711C-0D97-4AC1-AB10-AE6D86F2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5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C75540-4CE2-4419-86E3-36B1DDA25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7DA56-0DD9-400C-A8D4-9313B1579BCD}"/>
              </a:ext>
            </a:extLst>
          </p:cNvPr>
          <p:cNvSpPr txBox="1"/>
          <p:nvPr/>
        </p:nvSpPr>
        <p:spPr>
          <a:xfrm>
            <a:off x="4544907" y="3820160"/>
            <a:ext cx="644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Corroborate the estimated angle by determining the heading from magnetometer values</a:t>
            </a:r>
          </a:p>
          <a:p>
            <a:r>
              <a:rPr lang="en-US" dirty="0">
                <a:solidFill>
                  <a:srgbClr val="FF0000"/>
                </a:solidFill>
              </a:rPr>
              <a:t>(LED references for additional corroboration – see slide #39)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D3727E-E4A0-4760-9966-69A76E1A5C04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129281" y="3549231"/>
            <a:ext cx="1415626" cy="732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B6112-9664-48BA-BD73-DA15C94EF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88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icture containing text&#10;&#10;Description automatically generated">
            <a:extLst>
              <a:ext uri="{FF2B5EF4-FFF2-40B4-BE49-F238E27FC236}">
                <a16:creationId xmlns:a16="http://schemas.microsoft.com/office/drawing/2014/main" id="{D2526E7C-939C-45E9-B726-AD87D28E3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60"/>
            <a:ext cx="12191999" cy="691896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FB1649-DED8-4622-870C-588385445F2C}"/>
              </a:ext>
            </a:extLst>
          </p:cNvPr>
          <p:cNvSpPr txBox="1"/>
          <p:nvPr/>
        </p:nvSpPr>
        <p:spPr>
          <a:xfrm flipH="1">
            <a:off x="6605546" y="6431095"/>
            <a:ext cx="558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e-puck2 Reference Angle Determination: Firmware Build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8FC990-7B57-476C-9782-16FC82EA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8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E6654EC-0424-4353-8803-1C62A7837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1BFA0-757C-48B9-B977-1723E7326477}"/>
              </a:ext>
            </a:extLst>
          </p:cNvPr>
          <p:cNvSpPr txBox="1"/>
          <p:nvPr/>
        </p:nvSpPr>
        <p:spPr>
          <a:xfrm flipH="1">
            <a:off x="2305878" y="6074998"/>
            <a:ext cx="10004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e-puck2 Reference Angle Determination: Burning the new firmware onto STM32F407 on-board e-puck2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D23E9-05F1-43F9-8440-7142DEB0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3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F0550018-3728-45F5-981D-438E4729E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23959D-BAFB-425D-870E-E1F4600F6939}"/>
              </a:ext>
            </a:extLst>
          </p:cNvPr>
          <p:cNvSpPr txBox="1"/>
          <p:nvPr/>
        </p:nvSpPr>
        <p:spPr>
          <a:xfrm>
            <a:off x="938254" y="6398391"/>
            <a:ext cx="10455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“ota_srslte”: Fixed-endpoint resource (UE) at the Humanities Building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C89AAC-B1F1-4385-9304-93C21BCC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63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04D34BA-E195-48FF-8861-29198F40C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2E7F82-6B2E-4D38-8795-2077E08B6E85}"/>
              </a:ext>
            </a:extLst>
          </p:cNvPr>
          <p:cNvSpPr txBox="1"/>
          <p:nvPr/>
        </p:nvSpPr>
        <p:spPr>
          <a:xfrm flipH="1">
            <a:off x="2255519" y="6043193"/>
            <a:ext cx="979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1 - e-puck2 Reference Angle Determination: Serial Monitor Logs with the rotation-angle in radians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CCC53-0615-4725-9BCB-C2408ECBFA70}"/>
              </a:ext>
            </a:extLst>
          </p:cNvPr>
          <p:cNvSpPr txBox="1"/>
          <p:nvPr/>
        </p:nvSpPr>
        <p:spPr>
          <a:xfrm flipH="1">
            <a:off x="4272428" y="72942"/>
            <a:ext cx="7775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Corroborated by “Heading” which  can be determined using the Magnetometer</a:t>
            </a:r>
          </a:p>
          <a:p>
            <a:r>
              <a:rPr lang="en-US" dirty="0">
                <a:solidFill>
                  <a:srgbClr val="FF0000"/>
                </a:solidFill>
              </a:rPr>
              <a:t>(check slide #39 and #42)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E0765F-8162-4EBB-9B8A-ADADA2ED4ACB}"/>
              </a:ext>
            </a:extLst>
          </p:cNvPr>
          <p:cNvCxnSpPr>
            <a:cxnSpLocks/>
          </p:cNvCxnSpPr>
          <p:nvPr/>
        </p:nvCxnSpPr>
        <p:spPr>
          <a:xfrm flipV="1">
            <a:off x="5235787" y="535093"/>
            <a:ext cx="1639146" cy="2086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A78A9-6A57-463D-BE21-D45C52A6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218AF94-B395-4BEF-8E10-D88CB613A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41399-F4E8-46DD-93C9-CEDE2522E7EE}"/>
              </a:ext>
            </a:extLst>
          </p:cNvPr>
          <p:cNvSpPr txBox="1"/>
          <p:nvPr/>
        </p:nvSpPr>
        <p:spPr>
          <a:xfrm flipH="1">
            <a:off x="1971040" y="6043193"/>
            <a:ext cx="10077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2 - e-puck2 Reference Angle Determination: Serial Monitor Logs with the rotation-angle in degrees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852C23-F251-46C0-92E8-AB07E30D6524}"/>
              </a:ext>
            </a:extLst>
          </p:cNvPr>
          <p:cNvCxnSpPr>
            <a:cxnSpLocks/>
          </p:cNvCxnSpPr>
          <p:nvPr/>
        </p:nvCxnSpPr>
        <p:spPr>
          <a:xfrm flipV="1">
            <a:off x="2838026" y="815832"/>
            <a:ext cx="3528907" cy="816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E5BACE-C26C-4251-A5FB-134D1B39DA03}"/>
              </a:ext>
            </a:extLst>
          </p:cNvPr>
          <p:cNvSpPr txBox="1"/>
          <p:nvPr/>
        </p:nvSpPr>
        <p:spPr>
          <a:xfrm flipH="1">
            <a:off x="5723467" y="155954"/>
            <a:ext cx="554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Corroborated by “Heading” can be determined using the Magnetometer (check slide #39 and #42)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ECECBB-F9BA-4633-9449-DFFA7B50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57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1070E-E1C5-4C85-9CEF-B3319C182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Platform 2: SparkFun Blackboard C (uC) with BNO0008 (IMU)</a:t>
            </a:r>
          </a:p>
          <a:p>
            <a:pPr marL="0" indent="0" algn="ctr">
              <a:buNone/>
            </a:pPr>
            <a:r>
              <a:rPr lang="en-US" dirty="0"/>
              <a:t>(Approach 1: Quaternion (complex rotation vectors))</a:t>
            </a:r>
          </a:p>
          <a:p>
            <a:pPr marL="0" indent="0" algn="ctr">
              <a:buNone/>
            </a:pPr>
            <a:r>
              <a:rPr lang="en-US" dirty="0"/>
              <a:t>(Approach 2: Gyroscope – Integrate angular velocity rate over time)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22C54-EAAA-469C-BA83-558CD0B1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43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A1C892-39CE-440A-BE42-4F9A78BA3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838C9-5227-4B7B-AD6B-C178316AB480}"/>
              </a:ext>
            </a:extLst>
          </p:cNvPr>
          <p:cNvSpPr txBox="1"/>
          <p:nvPr/>
        </p:nvSpPr>
        <p:spPr>
          <a:xfrm flipH="1">
            <a:off x="8879619" y="5383032"/>
            <a:ext cx="318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I2C Scanner: No IMU Connected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0350D-A711-4F7A-9D75-6317BF9BFFC5}"/>
              </a:ext>
            </a:extLst>
          </p:cNvPr>
          <p:cNvSpPr txBox="1"/>
          <p:nvPr/>
        </p:nvSpPr>
        <p:spPr>
          <a:xfrm flipH="1">
            <a:off x="8235562" y="752207"/>
            <a:ext cx="395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*Platform: Mac (USB-C for Blackboard C)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EC3413-1C01-41BE-A156-5626A33A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18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510B7B-E658-4714-B313-B2705F4CD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FB278-1B44-4C30-A3A6-CBA63E3718A7}"/>
              </a:ext>
            </a:extLst>
          </p:cNvPr>
          <p:cNvSpPr txBox="1"/>
          <p:nvPr/>
        </p:nvSpPr>
        <p:spPr>
          <a:xfrm flipH="1">
            <a:off x="8078525" y="5383032"/>
            <a:ext cx="398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I2C Scanner: IMU (BNO0080) Connected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3E1831-7C0C-459F-965D-6504BD4E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11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80A6518-1E81-439A-9611-061F100B4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B9816-97D3-488C-A900-9050CB2E0DE1}"/>
              </a:ext>
            </a:extLst>
          </p:cNvPr>
          <p:cNvSpPr/>
          <p:nvPr/>
        </p:nvSpPr>
        <p:spPr>
          <a:xfrm>
            <a:off x="2506133" y="4551680"/>
            <a:ext cx="1706880" cy="15172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18C1B7-7107-4481-B7DE-B3DC7EA0D4C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765973" y="3954989"/>
            <a:ext cx="2438400" cy="1395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B9435-DBE3-4B95-A016-58705E93EBA2}"/>
                  </a:ext>
                </a:extLst>
              </p:cNvPr>
              <p:cNvSpPr txBox="1"/>
              <p:nvPr/>
            </p:nvSpPr>
            <p:spPr>
              <a:xfrm>
                <a:off x="6204373" y="3481493"/>
                <a:ext cx="5411894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Convert this Quaternion to Angles after 100 samples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Estimated = [10.793706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-61.164334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-1.199300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]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Reference =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-6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FB9435-DBE3-4B95-A016-58705E93E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373" y="3481493"/>
                <a:ext cx="5411894" cy="946991"/>
              </a:xfrm>
              <a:prstGeom prst="rect">
                <a:avLst/>
              </a:prstGeom>
              <a:blipFill>
                <a:blip r:embed="rId3"/>
                <a:stretch>
                  <a:fillRect l="-1014" t="-3226" r="-338" b="-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6B728C-838A-4991-8347-C3F92C4BC74E}"/>
              </a:ext>
            </a:extLst>
          </p:cNvPr>
          <p:cNvSpPr txBox="1"/>
          <p:nvPr/>
        </p:nvSpPr>
        <p:spPr>
          <a:xfrm>
            <a:off x="6454987" y="5699575"/>
            <a:ext cx="551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Approach 1 - The Quaternion Approach: Post-Calibration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458DC-F16B-4FCC-9154-F4030AD2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47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D826991-D7DA-4821-BBB3-4AF46484B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853A5-37B7-4C4B-8204-3096A2587A4F}"/>
              </a:ext>
            </a:extLst>
          </p:cNvPr>
          <p:cNvSpPr txBox="1"/>
          <p:nvPr/>
        </p:nvSpPr>
        <p:spPr>
          <a:xfrm>
            <a:off x="6617547" y="5391573"/>
            <a:ext cx="538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Approach 2 - Gyroscope Initial Calibration: No rotation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251FBF-C8F2-43B7-AAAD-2913799B8CEB}"/>
              </a:ext>
            </a:extLst>
          </p:cNvPr>
          <p:cNvCxnSpPr/>
          <p:nvPr/>
        </p:nvCxnSpPr>
        <p:spPr>
          <a:xfrm>
            <a:off x="4883573" y="1476587"/>
            <a:ext cx="2573867" cy="555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9EFC2A-3B8D-45EA-B7D0-09A7B7BED51D}"/>
              </a:ext>
            </a:extLst>
          </p:cNvPr>
          <p:cNvSpPr txBox="1"/>
          <p:nvPr/>
        </p:nvSpPr>
        <p:spPr>
          <a:xfrm>
            <a:off x="7396480" y="184733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calibration is good (no rotation)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F2D91D-CE2F-4EF4-820B-B75E4755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99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BB16540-E0EA-4A60-8E8E-216B0DC2D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38DBB-700E-48C0-9E7A-95C370E7B9AE}"/>
              </a:ext>
            </a:extLst>
          </p:cNvPr>
          <p:cNvSpPr txBox="1"/>
          <p:nvPr/>
        </p:nvSpPr>
        <p:spPr>
          <a:xfrm flipH="1">
            <a:off x="4666826" y="5391574"/>
            <a:ext cx="7410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Approach 2 (contd) - Rotation Angle Determination: Gyro values in real-time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D0954-7902-4A4B-9CC9-77EC37E62935}"/>
              </a:ext>
            </a:extLst>
          </p:cNvPr>
          <p:cNvCxnSpPr/>
          <p:nvPr/>
        </p:nvCxnSpPr>
        <p:spPr>
          <a:xfrm>
            <a:off x="2018453" y="1706880"/>
            <a:ext cx="5980854" cy="10430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9E2735-9F88-4286-9300-0086184E1D98}"/>
              </a:ext>
            </a:extLst>
          </p:cNvPr>
          <p:cNvSpPr txBox="1"/>
          <p:nvPr/>
        </p:nvSpPr>
        <p:spPr>
          <a:xfrm>
            <a:off x="7995920" y="2375190"/>
            <a:ext cx="4043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Z-axis rates integrated over time</a:t>
            </a:r>
          </a:p>
          <a:p>
            <a:r>
              <a:rPr lang="en-US" dirty="0">
                <a:solidFill>
                  <a:srgbClr val="FF0000"/>
                </a:solidFill>
              </a:rPr>
              <a:t>Estimated Angle = 90.52733 degrees</a:t>
            </a:r>
          </a:p>
          <a:p>
            <a:r>
              <a:rPr lang="en-US" dirty="0">
                <a:solidFill>
                  <a:srgbClr val="FF0000"/>
                </a:solidFill>
              </a:rPr>
              <a:t>Reference Angle = 90 degrees</a:t>
            </a:r>
          </a:p>
          <a:p>
            <a:r>
              <a:rPr lang="en-US" dirty="0">
                <a:solidFill>
                  <a:srgbClr val="00B050"/>
                </a:solidFill>
              </a:rPr>
              <a:t>Good, but unstable over multiple trials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60757-BC1F-46AA-8568-15E79ABB28CE}"/>
              </a:ext>
            </a:extLst>
          </p:cNvPr>
          <p:cNvSpPr txBox="1"/>
          <p:nvPr/>
        </p:nvSpPr>
        <p:spPr>
          <a:xfrm>
            <a:off x="4666827" y="4242862"/>
            <a:ext cx="8188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plan is to continue with this approach and try to bring about stability in measurements; then proceed with similar solutions for the pitch movements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8BB2F-C78C-4620-B6E8-9394FEA1C52E}"/>
              </a:ext>
            </a:extLst>
          </p:cNvPr>
          <p:cNvCxnSpPr>
            <a:cxnSpLocks/>
          </p:cNvCxnSpPr>
          <p:nvPr/>
        </p:nvCxnSpPr>
        <p:spPr>
          <a:xfrm flipH="1">
            <a:off x="6394027" y="3429000"/>
            <a:ext cx="1700106" cy="865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45DFE-C21A-449A-B029-97B8EBA9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08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142BDD1-FCFC-4840-809C-156C738BD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75883-2008-4DE5-A4B7-52537BC56EC5}"/>
              </a:ext>
            </a:extLst>
          </p:cNvPr>
          <p:cNvSpPr txBox="1"/>
          <p:nvPr/>
        </p:nvSpPr>
        <p:spPr>
          <a:xfrm>
            <a:off x="4463628" y="2343573"/>
            <a:ext cx="9150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Post-Calibration and Flash-Save: No Rotation; Collect data after 100 samples;</a:t>
            </a:r>
          </a:p>
          <a:p>
            <a:r>
              <a:rPr lang="en-US" dirty="0">
                <a:solidFill>
                  <a:srgbClr val="FF0000"/>
                </a:solidFill>
              </a:rPr>
              <a:t>Quaternion Complex Vector: [0.01, 0.01, 0.01, 1.00];</a:t>
            </a:r>
          </a:p>
          <a:p>
            <a:r>
              <a:rPr lang="en-US" dirty="0">
                <a:solidFill>
                  <a:srgbClr val="FF0000"/>
                </a:solidFill>
              </a:rPr>
              <a:t>Estimated Rotation Angles (in degrees): [0.0197994, 0.0201953, 0.0197994]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6EDA61-1519-416C-8144-D67CEAF6B6D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099733" y="2805238"/>
            <a:ext cx="2363895" cy="32975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42CA1-8324-4A5A-BA7E-156BFA44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91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AE5495F-A79F-46B3-8633-8A90A8385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9D14BE-A8FC-46CA-9655-3018670FFB78}"/>
              </a:ext>
            </a:extLst>
          </p:cNvPr>
          <p:cNvSpPr txBox="1"/>
          <p:nvPr/>
        </p:nvSpPr>
        <p:spPr>
          <a:xfrm>
            <a:off x="3400212" y="2201334"/>
            <a:ext cx="8615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Post-Calibration and Flash-Save: -180 degree Yaw Rotation; Collect data after 100 samples;</a:t>
            </a:r>
          </a:p>
          <a:p>
            <a:r>
              <a:rPr lang="en-US" dirty="0">
                <a:solidFill>
                  <a:srgbClr val="FF0000"/>
                </a:solidFill>
              </a:rPr>
              <a:t>Quaternion Complex Vector: [0.04, 0.01, 1.00, 0.01];</a:t>
            </a:r>
          </a:p>
          <a:p>
            <a:r>
              <a:rPr lang="en-US" dirty="0">
                <a:solidFill>
                  <a:srgbClr val="FF0000"/>
                </a:solidFill>
              </a:rPr>
              <a:t>Estimated Rotation Angles (in degrees): [-1.145992, 1.1457628, -179.9885408]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E1EEB2-E863-43E9-A5EC-B62E1B62727C}"/>
              </a:ext>
            </a:extLst>
          </p:cNvPr>
          <p:cNvCxnSpPr>
            <a:endCxn id="7" idx="1"/>
          </p:cNvCxnSpPr>
          <p:nvPr/>
        </p:nvCxnSpPr>
        <p:spPr>
          <a:xfrm flipV="1">
            <a:off x="2113280" y="2662999"/>
            <a:ext cx="1286932" cy="3433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88E6C3-F883-4429-AF4A-2995D8DA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map&#10;&#10;Description automatically generated">
            <a:extLst>
              <a:ext uri="{FF2B5EF4-FFF2-40B4-BE49-F238E27FC236}">
                <a16:creationId xmlns:a16="http://schemas.microsoft.com/office/drawing/2014/main" id="{8EDB4D3A-719C-47D3-A81A-8973A5372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E9BAD1-A6AA-4431-868D-6FD40263C112}"/>
              </a:ext>
            </a:extLst>
          </p:cNvPr>
          <p:cNvSpPr txBox="1"/>
          <p:nvPr/>
        </p:nvSpPr>
        <p:spPr>
          <a:xfrm>
            <a:off x="413468" y="6446098"/>
            <a:ext cx="11974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“ota_srslte”: Relative positions of the eNodeB and the UE on-campus (UofU)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2A4638-9507-4139-98F0-8796B49A0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90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DC2025C-1507-48E1-8BB1-0BA91435E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42696-1490-40C7-A70C-F7FD1275C1E6}"/>
              </a:ext>
            </a:extLst>
          </p:cNvPr>
          <p:cNvSpPr txBox="1"/>
          <p:nvPr/>
        </p:nvSpPr>
        <p:spPr>
          <a:xfrm>
            <a:off x="2675465" y="2384214"/>
            <a:ext cx="8615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Post-Calibration and Flash-Save: 20 degree Pitch Rotation; Collect data after 100 samples;</a:t>
            </a:r>
          </a:p>
          <a:p>
            <a:r>
              <a:rPr lang="en-US" dirty="0">
                <a:solidFill>
                  <a:srgbClr val="FF0000"/>
                </a:solidFill>
              </a:rPr>
              <a:t>Quaternion Complex Vector: [0.01, 0.18, 0.01, 0.98];</a:t>
            </a:r>
          </a:p>
          <a:p>
            <a:r>
              <a:rPr lang="en-US" dirty="0">
                <a:solidFill>
                  <a:srgbClr val="FF0000"/>
                </a:solidFill>
              </a:rPr>
              <a:t>Estimated Rotation Angles (in degrees): [</a:t>
            </a:r>
            <a:r>
              <a:rPr lang="pl-PL" dirty="0">
                <a:solidFill>
                  <a:srgbClr val="FF0000"/>
                </a:solidFill>
              </a:rPr>
              <a:t>0.9877604, 20.8233814</a:t>
            </a:r>
            <a:r>
              <a:rPr lang="pl-PL">
                <a:solidFill>
                  <a:srgbClr val="FF0000"/>
                </a:solidFill>
              </a:rPr>
              <a:t>, 0.9877604</a:t>
            </a:r>
            <a:r>
              <a:rPr lang="en-US">
                <a:solidFill>
                  <a:srgbClr val="FF0000"/>
                </a:solidFill>
              </a:rPr>
              <a:t>]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330119-DDF3-4B1C-BF61-7BE3199A5EE2}"/>
              </a:ext>
            </a:extLst>
          </p:cNvPr>
          <p:cNvCxnSpPr/>
          <p:nvPr/>
        </p:nvCxnSpPr>
        <p:spPr>
          <a:xfrm flipV="1">
            <a:off x="2113280" y="2824480"/>
            <a:ext cx="562185" cy="32444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21F72-3D05-4ACF-858A-4EDE25CD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86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B673F38-A4BA-4CE3-8C35-8194AF988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872970-F3A9-4E83-8B07-4B9D3A44DB52}"/>
              </a:ext>
            </a:extLst>
          </p:cNvPr>
          <p:cNvSpPr txBox="1"/>
          <p:nvPr/>
        </p:nvSpPr>
        <p:spPr>
          <a:xfrm>
            <a:off x="2675465" y="2384214"/>
            <a:ext cx="8615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Post-Calibration and Flash-Save: -20 degree Pitch Rotation; 180 degree Yaw Rotation; </a:t>
            </a:r>
          </a:p>
          <a:p>
            <a:r>
              <a:rPr lang="en-US" dirty="0">
                <a:solidFill>
                  <a:srgbClr val="FF0000"/>
                </a:solidFill>
              </a:rPr>
              <a:t>Collect data after 100 samples;</a:t>
            </a:r>
          </a:p>
          <a:p>
            <a:r>
              <a:rPr lang="en-US" dirty="0">
                <a:solidFill>
                  <a:srgbClr val="FF0000"/>
                </a:solidFill>
              </a:rPr>
              <a:t>Quaternion Complex Vector: [-0.17, 0.02, 0.99, 0.03];</a:t>
            </a:r>
          </a:p>
          <a:p>
            <a:r>
              <a:rPr lang="en-US" dirty="0">
                <a:solidFill>
                  <a:srgbClr val="FF0000"/>
                </a:solidFill>
              </a:rPr>
              <a:t>Estimated Rotation Angles (in degrees): [-1.1926113</a:t>
            </a:r>
            <a:r>
              <a:rPr lang="pl-PL" dirty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-19.4852726</a:t>
            </a:r>
            <a:r>
              <a:rPr lang="pl-PL" dirty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179.7952225]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811A6F-2BF3-42FD-9A6A-F42CEF21FF37}"/>
              </a:ext>
            </a:extLst>
          </p:cNvPr>
          <p:cNvCxnSpPr>
            <a:endCxn id="9" idx="1"/>
          </p:cNvCxnSpPr>
          <p:nvPr/>
        </p:nvCxnSpPr>
        <p:spPr>
          <a:xfrm flipV="1">
            <a:off x="2174240" y="2984379"/>
            <a:ext cx="501225" cy="3091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E0CC0F-D4DD-49AA-A1D5-E5E8DE513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42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7629-84AD-4D1F-8A40-15B2B5D86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Rotator Prototype: Laser Testbed Build-I</a:t>
            </a:r>
          </a:p>
          <a:p>
            <a:pPr marL="0" indent="0" algn="ctr">
              <a:buNone/>
            </a:pPr>
            <a:r>
              <a:rPr lang="en-US" sz="4800" dirty="0"/>
              <a:t>(Alpha Build: v20.11)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FD90B-6A9A-4627-BD4B-376D5027C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15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Rotator Prototype: Laser Testbed Dev&#10;(Alpha-Build v20.11)">
            <a:extLst>
              <a:ext uri="{FF2B5EF4-FFF2-40B4-BE49-F238E27FC236}">
                <a16:creationId xmlns:a16="http://schemas.microsoft.com/office/drawing/2014/main" id="{E69E8E98-D9A6-4D4C-97F6-A31CC6E78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2CBA3CD-31DE-4CF7-999E-10BD0B3B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204373"/>
            <a:ext cx="11690773" cy="6536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Rotator Prototype: Laser Test-bed Dev – Design View I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2D38B-F5FC-450E-B339-8457AEADB2B8}"/>
              </a:ext>
            </a:extLst>
          </p:cNvPr>
          <p:cNvSpPr txBox="1"/>
          <p:nvPr/>
        </p:nvSpPr>
        <p:spPr>
          <a:xfrm>
            <a:off x="-1" y="487680"/>
            <a:ext cx="506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Arduino Uno uC on SparkFun Blackboard Rev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68D9F7-FCE6-4631-A6F9-73774D67E95A}"/>
              </a:ext>
            </a:extLst>
          </p:cNvPr>
          <p:cNvCxnSpPr/>
          <p:nvPr/>
        </p:nvCxnSpPr>
        <p:spPr>
          <a:xfrm flipH="1" flipV="1">
            <a:off x="2682240" y="857012"/>
            <a:ext cx="4761653" cy="1364641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F63593-43AB-4BEE-85B1-4320F7A033DB}"/>
              </a:ext>
            </a:extLst>
          </p:cNvPr>
          <p:cNvSpPr txBox="1"/>
          <p:nvPr/>
        </p:nvSpPr>
        <p:spPr>
          <a:xfrm flipH="1">
            <a:off x="1537547" y="3061547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SparkFun BNO080 IMU (I2C)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2B9779-E054-46D2-9309-15B65BA43DDA}"/>
              </a:ext>
            </a:extLst>
          </p:cNvPr>
          <p:cNvCxnSpPr>
            <a:cxnSpLocks/>
          </p:cNvCxnSpPr>
          <p:nvPr/>
        </p:nvCxnSpPr>
        <p:spPr>
          <a:xfrm flipH="1">
            <a:off x="4280747" y="2851573"/>
            <a:ext cx="2431626" cy="421024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6EA1A8-8FC4-4282-A7E3-507F06E1C691}"/>
              </a:ext>
            </a:extLst>
          </p:cNvPr>
          <p:cNvSpPr txBox="1"/>
          <p:nvPr/>
        </p:nvSpPr>
        <p:spPr>
          <a:xfrm>
            <a:off x="8981441" y="663787"/>
            <a:ext cx="3122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ServoCity PT785-S Pan &amp; Tilt Kit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55B012-983F-4C95-ACBD-3FF838B7A09C}"/>
              </a:ext>
            </a:extLst>
          </p:cNvPr>
          <p:cNvCxnSpPr>
            <a:endCxn id="15" idx="2"/>
          </p:cNvCxnSpPr>
          <p:nvPr/>
        </p:nvCxnSpPr>
        <p:spPr>
          <a:xfrm flipV="1">
            <a:off x="8757920" y="1033119"/>
            <a:ext cx="1784774" cy="77536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4043F3-5114-4CFD-B360-3775AD5254E6}"/>
              </a:ext>
            </a:extLst>
          </p:cNvPr>
          <p:cNvSpPr txBox="1"/>
          <p:nvPr/>
        </p:nvSpPr>
        <p:spPr>
          <a:xfrm>
            <a:off x="3556000" y="5252905"/>
            <a:ext cx="332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HS-785B Pan (Yaw: Z-axis) Servo</a:t>
            </a:r>
          </a:p>
          <a:p>
            <a:r>
              <a:rPr lang="en-US" dirty="0">
                <a:solidFill>
                  <a:srgbClr val="002060"/>
                </a:solidFill>
              </a:rPr>
              <a:t>7:1 Gear Ratio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270587-D751-4E63-9812-A727B9B6393F}"/>
              </a:ext>
            </a:extLst>
          </p:cNvPr>
          <p:cNvCxnSpPr>
            <a:endCxn id="20" idx="0"/>
          </p:cNvCxnSpPr>
          <p:nvPr/>
        </p:nvCxnSpPr>
        <p:spPr>
          <a:xfrm flipH="1">
            <a:off x="5218854" y="4380930"/>
            <a:ext cx="1019388" cy="871975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036830-93AC-46C2-BB74-95C7A56FFF67}"/>
              </a:ext>
            </a:extLst>
          </p:cNvPr>
          <p:cNvSpPr txBox="1"/>
          <p:nvPr/>
        </p:nvSpPr>
        <p:spPr>
          <a:xfrm>
            <a:off x="3481493" y="-33512"/>
            <a:ext cx="4494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HS-785B Tilt (Pitch and Roll: XY-plane) Servo</a:t>
            </a:r>
          </a:p>
          <a:p>
            <a:r>
              <a:rPr lang="en-US" dirty="0">
                <a:solidFill>
                  <a:srgbClr val="002060"/>
                </a:solidFill>
              </a:rPr>
              <a:t>7:1 Gear Ratio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CFC69E-BADC-4012-BEFD-444F8F870535}"/>
              </a:ext>
            </a:extLst>
          </p:cNvPr>
          <p:cNvCxnSpPr/>
          <p:nvPr/>
        </p:nvCxnSpPr>
        <p:spPr>
          <a:xfrm>
            <a:off x="6929120" y="-29125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C8EDF2-B3A3-4932-9EE0-619F2176B8D0}"/>
              </a:ext>
            </a:extLst>
          </p:cNvPr>
          <p:cNvCxnSpPr/>
          <p:nvPr/>
        </p:nvCxnSpPr>
        <p:spPr>
          <a:xfrm flipH="1" flipV="1">
            <a:off x="5323840" y="345440"/>
            <a:ext cx="1950720" cy="460587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AF978-69AA-4E80-B840-B6E0AD5E3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88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tator Prototype: Laser Testbed Dev&#10;(Alpha-Build v20.11)">
            <a:extLst>
              <a:ext uri="{FF2B5EF4-FFF2-40B4-BE49-F238E27FC236}">
                <a16:creationId xmlns:a16="http://schemas.microsoft.com/office/drawing/2014/main" id="{F6BCC30B-C11E-4679-AF53-4DFF77215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2E5767-AFF2-4B45-B2B6-D080AC81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4373"/>
            <a:ext cx="11887200" cy="6536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Rotator Prototype: Laser Test-bed Dev – Design View II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2925B-5CEC-4970-BB77-BAC6265798A7}"/>
              </a:ext>
            </a:extLst>
          </p:cNvPr>
          <p:cNvSpPr txBox="1"/>
          <p:nvPr/>
        </p:nvSpPr>
        <p:spPr>
          <a:xfrm>
            <a:off x="4131733" y="406400"/>
            <a:ext cx="734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The cardboard canvas with the home plate reference thumb-tack (0-degrees)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388289-3479-427B-B4A7-234F7A98B128}"/>
              </a:ext>
            </a:extLst>
          </p:cNvPr>
          <p:cNvCxnSpPr>
            <a:endCxn id="6" idx="2"/>
          </p:cNvCxnSpPr>
          <p:nvPr/>
        </p:nvCxnSpPr>
        <p:spPr>
          <a:xfrm flipV="1">
            <a:off x="6096000" y="775732"/>
            <a:ext cx="1706880" cy="396055"/>
          </a:xfrm>
          <a:prstGeom prst="straightConnector1">
            <a:avLst/>
          </a:prstGeom>
          <a:ln w="127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2721F3-729E-4AED-8BCF-2D764987D041}"/>
              </a:ext>
            </a:extLst>
          </p:cNvPr>
          <p:cNvSpPr txBox="1"/>
          <p:nvPr/>
        </p:nvSpPr>
        <p:spPr>
          <a:xfrm>
            <a:off x="94827" y="907627"/>
            <a:ext cx="560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USB-C from PC for board power-supply</a:t>
            </a:r>
          </a:p>
          <a:p>
            <a:r>
              <a:rPr lang="en-US" dirty="0"/>
              <a:t>(</a:t>
            </a:r>
            <a:r>
              <a:rPr lang="en-US" dirty="0">
                <a:highlight>
                  <a:srgbClr val="FFFF00"/>
                </a:highlight>
              </a:rPr>
              <a:t>Replaced with an Anker Ultra-Compact Portable Charger</a:t>
            </a:r>
            <a:r>
              <a:rPr lang="en-US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BD564A-1156-4519-B0BE-EA8C3D355DDE}"/>
              </a:ext>
            </a:extLst>
          </p:cNvPr>
          <p:cNvCxnSpPr/>
          <p:nvPr/>
        </p:nvCxnSpPr>
        <p:spPr>
          <a:xfrm flipH="1" flipV="1">
            <a:off x="2594187" y="1553958"/>
            <a:ext cx="5581226" cy="1473722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F6EE0C-549E-4EBB-8B4F-936D76E7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27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tator Prototype: Laser Testbed Dev&#10;(Alpha-Build v20.11)">
            <a:extLst>
              <a:ext uri="{FF2B5EF4-FFF2-40B4-BE49-F238E27FC236}">
                <a16:creationId xmlns:a16="http://schemas.microsoft.com/office/drawing/2014/main" id="{C1515C83-EBF5-466D-8F74-61243169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C7ED17-D858-49A0-856C-61F6DFCE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4373"/>
            <a:ext cx="11887200" cy="6536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Rotator Prototype: Laser Test-bed Dev – Design View III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2FDCAE-BC38-47B7-8338-11E0EB203299}"/>
              </a:ext>
            </a:extLst>
          </p:cNvPr>
          <p:cNvSpPr txBox="1"/>
          <p:nvPr/>
        </p:nvSpPr>
        <p:spPr>
          <a:xfrm>
            <a:off x="0" y="101600"/>
            <a:ext cx="663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 webcam monitoring the cardboard canvas for “Blob Detection” and “Tracking (with x-y coordinates)” for the laser beam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D317E5-D97F-4B9F-ADCD-8BDA87C346BC}"/>
              </a:ext>
            </a:extLst>
          </p:cNvPr>
          <p:cNvCxnSpPr/>
          <p:nvPr/>
        </p:nvCxnSpPr>
        <p:spPr>
          <a:xfrm flipH="1" flipV="1">
            <a:off x="3315547" y="747931"/>
            <a:ext cx="2563706" cy="1690469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CC9676-DCED-4BE2-BD4C-BC5F515C0E80}"/>
              </a:ext>
            </a:extLst>
          </p:cNvPr>
          <p:cNvSpPr txBox="1"/>
          <p:nvPr/>
        </p:nvSpPr>
        <p:spPr>
          <a:xfrm>
            <a:off x="-1" y="1792069"/>
            <a:ext cx="428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 press-button laser pointer</a:t>
            </a:r>
          </a:p>
          <a:p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Replaced with a constant-ON laser pointer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2F578B-97F5-49FE-B5B2-7D13F08D7D47}"/>
              </a:ext>
            </a:extLst>
          </p:cNvPr>
          <p:cNvCxnSpPr/>
          <p:nvPr/>
        </p:nvCxnSpPr>
        <p:spPr>
          <a:xfrm flipH="1" flipV="1">
            <a:off x="2106507" y="2438400"/>
            <a:ext cx="4070773" cy="1557867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F85C88-4A0D-48B4-80BE-55EEA4EB1F67}"/>
              </a:ext>
            </a:extLst>
          </p:cNvPr>
          <p:cNvSpPr txBox="1"/>
          <p:nvPr/>
        </p:nvSpPr>
        <p:spPr>
          <a:xfrm>
            <a:off x="-1" y="5154507"/>
            <a:ext cx="462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 Cardboard Base with thumb-tacks and tape</a:t>
            </a:r>
          </a:p>
          <a:p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Replaced with a metal base plate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497794-9901-4BDA-ACA4-B7FB14FA487E}"/>
              </a:ext>
            </a:extLst>
          </p:cNvPr>
          <p:cNvCxnSpPr/>
          <p:nvPr/>
        </p:nvCxnSpPr>
        <p:spPr>
          <a:xfrm flipH="1">
            <a:off x="3393440" y="5256107"/>
            <a:ext cx="2987040" cy="379306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0A78BE-E9C2-4094-B397-BF1B466E2D07}"/>
              </a:ext>
            </a:extLst>
          </p:cNvPr>
          <p:cNvSpPr txBox="1"/>
          <p:nvPr/>
        </p:nvSpPr>
        <p:spPr>
          <a:xfrm>
            <a:off x="-1" y="4040816"/>
            <a:ext cx="428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Components held together by tape</a:t>
            </a:r>
          </a:p>
          <a:p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Replaced with zip-ties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1F0AD-9F20-4FA1-964B-C9CDE374CEE9}"/>
              </a:ext>
            </a:extLst>
          </p:cNvPr>
          <p:cNvCxnSpPr>
            <a:cxnSpLocks/>
          </p:cNvCxnSpPr>
          <p:nvPr/>
        </p:nvCxnSpPr>
        <p:spPr>
          <a:xfrm flipH="1" flipV="1">
            <a:off x="2458721" y="4544907"/>
            <a:ext cx="4809066" cy="132080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0CD7B-F374-40D6-B55E-1A9E4568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45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D39E-B0DF-486C-837E-0A4F63F2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Video-1: Coarse Yaw Rotation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C131E-3138-4DBC-8AC5-71E549178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6 rotation angles along the Z-axis (Yaw): </a:t>
                </a:r>
                <a14:m>
                  <m:oMath xmlns:m="http://schemas.openxmlformats.org/officeDocument/2006/math"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lit/>
                      </m:rPr>
                      <a:rPr lang="en-US" sz="235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e>
                      <m:sup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5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35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m:rPr>
                        <m:lit/>
                      </m:rPr>
                      <a:rPr lang="en-US" sz="235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350" dirty="0"/>
              </a:p>
              <a:p>
                <a:r>
                  <a:rPr lang="en-US" dirty="0"/>
                  <a:t>Anti-clockwise rotation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back home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(home-plate)</a:t>
                </a:r>
              </a:p>
              <a:p>
                <a:r>
                  <a:rPr lang="en-US" dirty="0"/>
                  <a:t>Steady-State: 100 IMU readings (to avoid NaN values)</a:t>
                </a:r>
              </a:p>
              <a:p>
                <a:r>
                  <a:rPr lang="en-US" dirty="0"/>
                  <a:t>1 trial per rotation angle (x2: to-and-fro)</a:t>
                </a:r>
              </a:p>
              <a:p>
                <a:r>
                  <a:rPr lang="en-US" dirty="0"/>
                  <a:t>No object tracking</a:t>
                </a:r>
              </a:p>
              <a:p>
                <a:r>
                  <a:rPr lang="en-US" dirty="0"/>
                  <a:t>Establish the platform’s accuracy with a coarse testing strategy</a:t>
                </a:r>
              </a:p>
              <a:p>
                <a:r>
                  <a:rPr lang="en-US" dirty="0"/>
                  <a:t>Required-Angle and Rotated-Angle values printed on the Serial Monitor after each to-and-fro rotation</a:t>
                </a:r>
              </a:p>
              <a:p>
                <a:r>
                  <a:rPr lang="en-US" dirty="0"/>
                  <a:t>Average errors: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≡ </m:t>
                    </m:r>
                    <m:r>
                      <m:rPr>
                        <m:lit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2.925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1.27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0.88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0.605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75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0.495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0.66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m:rPr>
                        <m:lit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C131E-3138-4DBC-8AC5-71E54917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C2FB3-BBCD-456E-80E9-0598CC44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64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98F0F-E3FA-4468-9C8B-982357CC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8F45F3-D218-4202-ACDE-480599C05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Play </a:t>
            </a:r>
            <a:r>
              <a:rPr lang="en-US" sz="2400" i="1" dirty="0">
                <a:hlinkClick r:id="rId2"/>
              </a:rPr>
              <a:t>Coarse_Yaw_Testing_6_Angles_1_Trial_Per_Angle.mov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398675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D39E-B0DF-486C-837E-0A4F63F2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Video-2: Fine Yaw Rotation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C131E-3138-4DBC-8AC5-71E549178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6 rotation angles along the Z-axis (Yaw):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Anti-clockwise rotation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back home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(home-plate)</a:t>
                </a:r>
              </a:p>
              <a:p>
                <a:r>
                  <a:rPr lang="en-US" dirty="0"/>
                  <a:t>Steady-State: 100 IMU readings (to avoid NaN values)</a:t>
                </a:r>
              </a:p>
              <a:p>
                <a:r>
                  <a:rPr lang="en-US" dirty="0"/>
                  <a:t>1 trial per rotation angle (x2: to-and-fro)</a:t>
                </a:r>
              </a:p>
              <a:p>
                <a:r>
                  <a:rPr lang="en-US" dirty="0"/>
                  <a:t>No object tracking</a:t>
                </a:r>
              </a:p>
              <a:p>
                <a:r>
                  <a:rPr lang="en-US" dirty="0"/>
                  <a:t>Establish the platform’s accuracy with a fine testing strategy</a:t>
                </a:r>
              </a:p>
              <a:p>
                <a:r>
                  <a:rPr lang="en-US" dirty="0"/>
                  <a:t>Required-Angle and Rotated-Angle values printed on the Serial Monitor after each to-and-fro rotation</a:t>
                </a:r>
              </a:p>
              <a:p>
                <a:r>
                  <a:rPr lang="en-US" dirty="0"/>
                  <a:t>Average errors: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≡ </m:t>
                    </m:r>
                    <m:r>
                      <m:rPr>
                        <m:lit/>
                      </m:rPr>
                      <a:rPr lang="en-US" sz="19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0.98</m:t>
                        </m:r>
                      </m:e>
                      <m:sup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1.035</m:t>
                        </m:r>
                      </m:e>
                      <m:sup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 9:</m:t>
                    </m:r>
                    <m:sSup>
                      <m:sSupPr>
                        <m:ctrlP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2.885</m:t>
                        </m:r>
                      </m:e>
                      <m:sup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2.145</m:t>
                        </m:r>
                      </m:e>
                      <m:sup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2.075</m:t>
                        </m:r>
                      </m:e>
                      <m:sup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0.755</m:t>
                        </m:r>
                      </m:e>
                      <m:sup>
                        <m:r>
                          <a:rPr lang="en-US" sz="19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m:rPr>
                        <m:lit/>
                      </m:rPr>
                      <a:rPr lang="en-US" sz="19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C131E-3138-4DBC-8AC5-71E54917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D2510-6F25-4B7A-AEAC-363D15BB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24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40D55-137E-4E5A-8E60-EF7A6832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E93533-535A-47C6-90C7-6D124A52E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Fine_Yaw_Testing_3_Degree_Increments_1_Trial_Per_Angle.mov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1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84DB15-C73F-4F22-9188-81F6983CD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95B7F9-3ACD-48A5-9FDD-0529EFAC75E3}"/>
              </a:ext>
            </a:extLst>
          </p:cNvPr>
          <p:cNvSpPr txBox="1"/>
          <p:nvPr/>
        </p:nvSpPr>
        <p:spPr>
          <a:xfrm>
            <a:off x="-33867" y="1315150"/>
            <a:ext cx="122597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“ota_srslte” Street View: Roof-top base-station (eNodeB) installation at Browning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410C9C-4176-449C-8826-127815DEAE64}"/>
              </a:ext>
            </a:extLst>
          </p:cNvPr>
          <p:cNvSpPr/>
          <p:nvPr/>
        </p:nvSpPr>
        <p:spPr>
          <a:xfrm>
            <a:off x="4849707" y="1009227"/>
            <a:ext cx="643466" cy="379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B81497C-AB9D-4676-8B2E-3E7503564365}"/>
              </a:ext>
            </a:extLst>
          </p:cNvPr>
          <p:cNvSpPr/>
          <p:nvPr/>
        </p:nvSpPr>
        <p:spPr>
          <a:xfrm>
            <a:off x="6841067" y="4802294"/>
            <a:ext cx="426720" cy="10109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0B48A-AB0B-4A29-8943-2E932F614B2F}"/>
              </a:ext>
            </a:extLst>
          </p:cNvPr>
          <p:cNvSpPr txBox="1"/>
          <p:nvPr/>
        </p:nvSpPr>
        <p:spPr>
          <a:xfrm>
            <a:off x="6305974" y="4432962"/>
            <a:ext cx="236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Humanities (UE)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48434-7A4F-4B02-B66F-A885DA28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88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D39E-B0DF-486C-837E-0A4F63F2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Demo Video-3: Multi-Trial Coarse Yaw Rotation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C131E-3138-4DBC-8AC5-71E5491784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3 rotation angles along the Z-axis (Yaw):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dirty="0"/>
                  <a:t>Anti-clockwise rotation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back home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(home-plate)</a:t>
                </a:r>
              </a:p>
              <a:p>
                <a:r>
                  <a:rPr lang="en-US" dirty="0"/>
                  <a:t>Steady-State: 100 IMU readings (to avoid NaN values)</a:t>
                </a:r>
              </a:p>
              <a:p>
                <a:r>
                  <a:rPr lang="en-US" dirty="0"/>
                  <a:t>3 trial per rotation angle (x2: to-and-fro)</a:t>
                </a:r>
              </a:p>
              <a:p>
                <a:r>
                  <a:rPr lang="en-US" dirty="0"/>
                  <a:t>No object tracking</a:t>
                </a:r>
              </a:p>
              <a:p>
                <a:r>
                  <a:rPr lang="en-US" dirty="0"/>
                  <a:t>Establish the platform’s accuracy with a multi-trial coarse testing strategy</a:t>
                </a:r>
              </a:p>
              <a:p>
                <a:r>
                  <a:rPr lang="en-US" dirty="0"/>
                  <a:t>Required-Angle and Rotated-Angle values printed on the Serial Monitor after each to-and-fro rotation</a:t>
                </a:r>
              </a:p>
              <a:p>
                <a:r>
                  <a:rPr lang="en-US" dirty="0"/>
                  <a:t>Average errors: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≡ </m:t>
                    </m:r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2.41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1.843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2.46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m:rPr>
                        <m:lit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C131E-3138-4DBC-8AC5-71E5491784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D6E3F-27AB-4E0E-979A-1C0B4DA7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95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57757-3295-44B4-8E79-8A7594C2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73EF13-AE22-416C-AC83-CE3CB8625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noProof="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Coarse_Yaw_Testing_3_Angles_3_Trials_Per_Angle.mov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742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77E8A9-E234-431E-99A4-292F7367E6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 dirty="0"/>
                  <a:t>Observations: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-build v20.11 (No Tracking)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77E8A9-E234-431E-99A4-292F7367E6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DA4F2B-46B3-45C7-BF25-55A29B8F5B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Pure IMU yaw angle estimation: Errors are high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u="sng" dirty="0"/>
                  <a:t>Causes for concern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PC-uC USB cable recoil,</a:t>
                </a:r>
              </a:p>
              <a:p>
                <a:pPr lvl="1"/>
                <a:r>
                  <a:rPr lang="en-US" dirty="0"/>
                  <a:t>Unstable cardboard base, and</a:t>
                </a:r>
              </a:p>
              <a:p>
                <a:pPr lvl="1"/>
                <a:r>
                  <a:rPr lang="en-US" dirty="0"/>
                  <a:t>Improper packaging of the IMU on-board the rotator platform</a:t>
                </a:r>
              </a:p>
              <a:p>
                <a:r>
                  <a:rPr lang="en-US" u="sng" dirty="0"/>
                  <a:t>Solutions</a:t>
                </a:r>
                <a:r>
                  <a:rPr lang="en-US" dirty="0"/>
                  <a:t> (discussed next):</a:t>
                </a:r>
              </a:p>
              <a:p>
                <a:pPr lvl="1"/>
                <a:r>
                  <a:rPr lang="en-US" dirty="0">
                    <a:hlinkClick r:id="rId3"/>
                  </a:rPr>
                  <a:t>Ultra-compact portable charger</a:t>
                </a:r>
                <a:r>
                  <a:rPr lang="en-US" dirty="0"/>
                  <a:t> zip-tied to the rotator platform to avoid PC-uC USB cable recoil,</a:t>
                </a:r>
              </a:p>
              <a:p>
                <a:pPr lvl="1"/>
                <a:r>
                  <a:rPr lang="en-US" dirty="0">
                    <a:hlinkClick r:id="rId4"/>
                  </a:rPr>
                  <a:t>PT785-S pan &amp; tilt kit</a:t>
                </a:r>
                <a:r>
                  <a:rPr lang="en-US" dirty="0"/>
                  <a:t> bolted to a sturdy metal base plate,</a:t>
                </a:r>
              </a:p>
              <a:p>
                <a:pPr lvl="1"/>
                <a:r>
                  <a:rPr lang="en-US" dirty="0"/>
                  <a:t>uC, IMU, and wiring properly packaged on-board the rotator platform via zip-ties</a:t>
                </a:r>
              </a:p>
              <a:p>
                <a:pPr lvl="1"/>
                <a:r>
                  <a:rPr lang="en-US" dirty="0"/>
                  <a:t>Achieve higher precision by adding another gear set (7:1 (stock) + 3.8:1 (available))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DA4F2B-46B3-45C7-BF25-55A29B8F5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21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C617C-F677-4974-93B3-C2FB128C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059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876A-169B-4843-A679-E054CC10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Video-4: Object Tracking Walk-through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C5BF6D-B6B3-48DB-A6C6-51EDD2D0E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SwisTrack server-client exchanging NMEA messages corresponding to the “tracked particles”: TCP/IP 127.0.0.1:3000</a:t>
                </a:r>
                <a:endParaRPr lang="en-US" u="sng" dirty="0"/>
              </a:p>
              <a:p>
                <a:r>
                  <a:rPr lang="en-US" u="sng" dirty="0"/>
                  <a:t>Configurations</a:t>
                </a:r>
                <a:r>
                  <a:rPr lang="en-US" dirty="0"/>
                  <a:t>: Input frames from the USB camera, Background subtraction, RGB Thresholding, Blob Detection, and Particle Tracking</a:t>
                </a:r>
              </a:p>
              <a:p>
                <a:r>
                  <a:rPr lang="en-US" u="sng" dirty="0"/>
                  <a:t>Parse the NMEA messages</a:t>
                </a:r>
                <a:r>
                  <a:rPr lang="en-US" dirty="0"/>
                  <a:t>: (x, y) coordinates of the home plate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thumbtack) and the other reference thumbtacks on the cardboard canvas</a:t>
                </a:r>
              </a:p>
              <a:p>
                <a:r>
                  <a:rPr lang="en-US" u="sng" dirty="0"/>
                  <a:t>Post-processing Analysis</a:t>
                </a:r>
                <a:r>
                  <a:rPr lang="en-US" dirty="0"/>
                  <a:t>: Use the (x, y) messages received by the SwisTrack client to plot the “cloud of spots around the reference thumbtack”</a:t>
                </a:r>
              </a:p>
              <a:p>
                <a:r>
                  <a:rPr lang="en-US" u="sng" dirty="0"/>
                  <a:t>Error Analysis Verification</a:t>
                </a:r>
                <a:r>
                  <a:rPr lang="en-US" dirty="0"/>
                  <a:t>: Error determined from the actual and estimated angles evaluated on the uC-IMU pair and printed on the Serial Monitor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C5BF6D-B6B3-48DB-A6C6-51EDD2D0E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95761-7789-431E-9943-5D9E2050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964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03C74-7576-4A5C-9DEF-979C1FD2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667688-076F-483A-B8DE-B5E60E515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Object_Tracking_Walk-through.mov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934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C7280-200B-4D43-A9B2-78C51F847C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Demo Video-5: Complete Setup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- v20.11)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5C7280-200B-4D43-A9B2-78C51F847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2B58F-66B2-4FB7-9156-3EC12E258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Constant-ON laser pointer: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Z-bolt BTE-4S Red </a:t>
            </a:r>
            <a:r>
              <a:rPr lang="en-US" dirty="0">
                <a:hlinkClick r:id="rId3"/>
              </a:rPr>
              <a:t>from OpticsPlanet</a:t>
            </a:r>
            <a:endParaRPr lang="en-US" dirty="0"/>
          </a:p>
          <a:p>
            <a:r>
              <a:rPr lang="en-US" dirty="0"/>
              <a:t>Cardboard base with the </a:t>
            </a:r>
            <a:r>
              <a:rPr lang="en-US" dirty="0">
                <a:hlinkClick r:id="rId4"/>
              </a:rPr>
              <a:t>PT785-S pan &amp; tilt kit</a:t>
            </a:r>
            <a:r>
              <a:rPr lang="en-US" dirty="0"/>
              <a:t> held in place by tape and thumbtacks</a:t>
            </a:r>
          </a:p>
          <a:p>
            <a:r>
              <a:rPr lang="en-US" dirty="0"/>
              <a:t>White cardboard canvas with reference thumbtacks</a:t>
            </a:r>
          </a:p>
          <a:p>
            <a:r>
              <a:rPr lang="en-US" dirty="0">
                <a:hlinkClick r:id="rId5"/>
              </a:rPr>
              <a:t>SparkFun Blackboard Rev C</a:t>
            </a:r>
            <a:r>
              <a:rPr lang="en-US" dirty="0"/>
              <a:t> (Arduino Uno uC) with </a:t>
            </a:r>
            <a:r>
              <a:rPr lang="en-US" dirty="0">
                <a:hlinkClick r:id="rId6"/>
              </a:rPr>
              <a:t>BNO080 IMU</a:t>
            </a:r>
            <a:endParaRPr lang="en-US" dirty="0"/>
          </a:p>
          <a:p>
            <a:r>
              <a:rPr lang="en-US" dirty="0"/>
              <a:t>uC powered by PC via USB-C</a:t>
            </a:r>
          </a:p>
          <a:p>
            <a:r>
              <a:rPr lang="en-US" dirty="0">
                <a:hlinkClick r:id="rId7"/>
              </a:rPr>
              <a:t>SwisTrack server-client NMEA framework</a:t>
            </a:r>
            <a:r>
              <a:rPr lang="en-US" dirty="0"/>
              <a:t> via a Logitech USB camera for frame capture/object 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74AE2-7429-403C-B52E-BB5659C4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0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075DAB-6EC7-4E21-9816-8E83B7BD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F98C1C-2CCC-4E6C-A75A-C5EA9AB04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Sample_Test_Rotation_Constant_ON_LASER_with_Frame_Tracking.mov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48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C844F-ABEF-4C2F-83EB-DE7F5E8E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ServoCity PT785-S Pan &amp; Tilt Kit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FEA2F-A894-43C6-B753-77684C0B66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2720"/>
                <a:ext cx="10515600" cy="516805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2 HS-785HB servos: 1000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 – 2000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s PWM signal range</a:t>
                </a:r>
              </a:p>
              <a:p>
                <a:r>
                  <a:rPr lang="en-US" dirty="0"/>
                  <a:t>7:1 gear ratio (stock option): 12 teeth on the servo gear | 84 teeth on the mount gear</a:t>
                </a:r>
              </a:p>
              <a:p>
                <a:r>
                  <a:rPr lang="en-US" dirty="0"/>
                  <a:t>3.8:1 gear ratio: 20 teeth on the servo gear | 76 teeth on the mount gear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kit (7:1) range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1525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servo range (corresponding to the full PWM signal range)</a:t>
                </a:r>
              </a:p>
              <a:p>
                <a:r>
                  <a:rPr lang="en-US" dirty="0">
                    <a:hlinkClick r:id="rId3"/>
                  </a:rPr>
                  <a:t>JM-1100B jib mounting kit</a:t>
                </a:r>
                <a:r>
                  <a:rPr lang="en-US" dirty="0"/>
                  <a:t> (base is not wide-enough)</a:t>
                </a:r>
              </a:p>
              <a:p>
                <a:r>
                  <a:rPr lang="en-US" dirty="0"/>
                  <a:t>Route the wires and cables through the 1’’ hollow aluminum shafts</a:t>
                </a:r>
              </a:p>
              <a:p>
                <a:r>
                  <a:rPr lang="en-US" dirty="0"/>
                  <a:t>Capability to add another gear set to achieve a higher overall gear ratio: Higher precision, Lower speed, Higher Torque</a:t>
                </a:r>
              </a:p>
              <a:p>
                <a:r>
                  <a:rPr lang="en-US" dirty="0"/>
                  <a:t>Motor Torque = 183 oz-in (1281 oz-in with the 7:1 gear set)</a:t>
                </a:r>
              </a:p>
              <a:p>
                <a:r>
                  <a:rPr lang="en-US" dirty="0"/>
                  <a:t>Motor speed (6V) = 259 degrees/sec (37 degrees/sec with the 7:1 gear set)</a:t>
                </a:r>
              </a:p>
              <a:p>
                <a:r>
                  <a:rPr lang="en-US" dirty="0"/>
                  <a:t>Maximum payload = 6 lbs.</a:t>
                </a:r>
              </a:p>
              <a:p>
                <a:r>
                  <a:rPr lang="en-US" dirty="0"/>
                  <a:t>Platform weight = 1.8 lbs.</a:t>
                </a:r>
              </a:p>
              <a:p>
                <a:r>
                  <a:rPr lang="en-US" dirty="0"/>
                  <a:t>1 pt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2.8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precision for the 3.8:1 gear set</a:t>
                </a:r>
              </a:p>
              <a:p>
                <a:r>
                  <a:rPr lang="en-US" dirty="0"/>
                  <a:t>1 pt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dirty="0"/>
                  <a:t> precision for the 7:1 gear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FEA2F-A894-43C6-B753-77684C0B6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2720"/>
                <a:ext cx="10515600" cy="5168053"/>
              </a:xfrm>
              <a:blipFill>
                <a:blip r:embed="rId4"/>
                <a:stretch>
                  <a:fillRect l="-696" t="-2479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8C59D-3375-4E7E-902C-B93C52DD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5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PT785-S Schematic">
            <a:extLst>
              <a:ext uri="{FF2B5EF4-FFF2-40B4-BE49-F238E27FC236}">
                <a16:creationId xmlns:a16="http://schemas.microsoft.com/office/drawing/2014/main" id="{8CFCF816-84C8-4D94-9245-447EA21A6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BF4E-81ED-4DD8-A437-F881B66D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90135-E210-40B4-A86F-51A622D0105D}"/>
              </a:ext>
            </a:extLst>
          </p:cNvPr>
          <p:cNvSpPr txBox="1"/>
          <p:nvPr/>
        </p:nvSpPr>
        <p:spPr>
          <a:xfrm>
            <a:off x="8974666" y="3167390"/>
            <a:ext cx="2939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PT785-S Schematic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CDE15-EAB4-4FEE-8751-9A38496A7712}"/>
              </a:ext>
            </a:extLst>
          </p:cNvPr>
          <p:cNvSpPr txBox="1"/>
          <p:nvPr/>
        </p:nvSpPr>
        <p:spPr>
          <a:xfrm>
            <a:off x="9525845" y="3574207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ServoCity</a:t>
            </a:r>
          </a:p>
        </p:txBody>
      </p:sp>
    </p:spTree>
    <p:extLst>
      <p:ext uri="{BB962C8B-B14F-4D97-AF65-F5344CB8AC3E}">
        <p14:creationId xmlns:p14="http://schemas.microsoft.com/office/powerpoint/2010/main" val="529659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F3DD-3C82-4099-B50D-876665A2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Rotator Base Mount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79AE-6F08-4239-83D3-FA2ED17DF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260"/>
            <a:ext cx="10515600" cy="4862089"/>
          </a:xfrm>
        </p:spPr>
        <p:txBody>
          <a:bodyPr>
            <a:noAutofit/>
          </a:bodyPr>
          <a:lstStyle/>
          <a:p>
            <a:r>
              <a:rPr lang="en-US" sz="1900" dirty="0"/>
              <a:t>Screencast: </a:t>
            </a:r>
            <a:r>
              <a:rPr lang="en-US" sz="19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hlinkClick r:id="rId2"/>
              </a:rPr>
              <a:t>https://autode.sk/37jlZfm</a:t>
            </a:r>
            <a:endParaRPr lang="en-US" sz="1900" u="sng" dirty="0">
              <a:solidFill>
                <a:srgbClr val="0563C1"/>
              </a:solidFill>
              <a:effectLst/>
              <a:ea typeface="Calibri" panose="020F0502020204030204" pitchFamily="34" charset="0"/>
            </a:endParaRPr>
          </a:p>
          <a:p>
            <a:pPr algn="l"/>
            <a:r>
              <a:rPr lang="en-US" sz="1900" b="0" i="0" u="none" strike="noStrike" baseline="0" dirty="0"/>
              <a:t>Aluminum 6061 stock material machined to the required specifications in terms of its length (12"), width (12"), and thickness (0.5"). </a:t>
            </a:r>
            <a:r>
              <a:rPr lang="en-US" sz="1900" dirty="0"/>
              <a:t>H</a:t>
            </a:r>
            <a:r>
              <a:rPr lang="en-US" sz="1900" b="0" i="0" u="none" strike="noStrike" baseline="0" dirty="0"/>
              <a:t>oles to be drilled through this plate for the fasteners (1/4-20 hex bolts, 3/8-16 carriage bolt, #6-32 screws). Specifically, the holes to be drilled are:</a:t>
            </a:r>
          </a:p>
          <a:p>
            <a:pPr lvl="1"/>
            <a:r>
              <a:rPr lang="en-US" sz="1900" b="0" i="0" u="none" strike="noStrike" baseline="0" dirty="0"/>
              <a:t>Four 1/4-20 UNC threaded simple holes at the four vertices of the square plate;</a:t>
            </a:r>
          </a:p>
          <a:p>
            <a:pPr lvl="1"/>
            <a:r>
              <a:rPr lang="en-US" sz="1900" b="0" i="0" u="none" strike="noStrike" baseline="0" dirty="0"/>
              <a:t>Four 1/4-20 UNC threaded simple holes in a 3" circular hub pattern around the center of the square plate;</a:t>
            </a:r>
          </a:p>
          <a:p>
            <a:pPr lvl="1"/>
            <a:r>
              <a:rPr lang="en-US" sz="1900" b="0" i="0" u="none" strike="noStrike" baseline="0" dirty="0"/>
              <a:t>Four #6-32 UNC threaded simple holes in a 3" circular hub pattern around the center of the square plate;</a:t>
            </a:r>
          </a:p>
          <a:p>
            <a:pPr lvl="1"/>
            <a:r>
              <a:rPr lang="en-US" sz="1900" b="0" i="0" u="none" strike="noStrike" baseline="0" dirty="0"/>
              <a:t>Four #6-32 UNC threaded simple holes in a 1.5" circular hub pattern around the center of the square plate; and</a:t>
            </a:r>
          </a:p>
          <a:p>
            <a:pPr lvl="1"/>
            <a:r>
              <a:rPr lang="en-US" sz="1900" b="0" i="0" u="none" strike="noStrike" baseline="0" dirty="0"/>
              <a:t>One 3/8-16 UNC threaded simple hole at the center of the square plate.</a:t>
            </a:r>
          </a:p>
          <a:p>
            <a:pPr algn="l"/>
            <a:r>
              <a:rPr lang="en-US" sz="1900" b="0" i="0" u="none" strike="noStrike" baseline="0" dirty="0"/>
              <a:t>CAD/CAM models are available--in case a CNC mill or a Waterjet is chosen as the machining equipment.</a:t>
            </a:r>
          </a:p>
          <a:p>
            <a:pPr algn="l"/>
            <a:r>
              <a:rPr lang="en-US" sz="1900" b="0" i="0" u="none" strike="noStrike" baseline="0" dirty="0"/>
              <a:t>Manual drilling of the holes is also fine: sketches are available for the bolt patterns.</a:t>
            </a:r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8F64F-B8AB-46A4-80AF-05E9F656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9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CFC4D16-8236-491B-B68B-1AA32D474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50416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2F646-7403-4B5F-BC0D-0497241C8749}"/>
              </a:ext>
            </a:extLst>
          </p:cNvPr>
          <p:cNvSpPr txBox="1"/>
          <p:nvPr/>
        </p:nvSpPr>
        <p:spPr>
          <a:xfrm>
            <a:off x="-1" y="6424654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“ota_srslte” Street View: Fixed-endpoint resource (UE) installation at Humanities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EBD84399-0361-468A-A5D4-46C2DB79AE14}"/>
              </a:ext>
            </a:extLst>
          </p:cNvPr>
          <p:cNvSpPr/>
          <p:nvPr/>
        </p:nvSpPr>
        <p:spPr>
          <a:xfrm>
            <a:off x="5276427" y="3759200"/>
            <a:ext cx="426720" cy="10109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55902-2815-4ADA-A911-BBEAEB9DED63}"/>
              </a:ext>
            </a:extLst>
          </p:cNvPr>
          <p:cNvSpPr txBox="1"/>
          <p:nvPr/>
        </p:nvSpPr>
        <p:spPr>
          <a:xfrm>
            <a:off x="4639734" y="3429000"/>
            <a:ext cx="212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Browning (eNodeB)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FB7A0-901E-444F-8B43-DDA7FA6A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895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EA88-3371-4404-B0B5-DD85C030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Rotator Base: Al 6061 Plate &amp; Magnet Mounts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65539-296D-4FB8-B782-2DB42AB9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80</a:t>
            </a:fld>
            <a:endParaRPr lang="en-US" dirty="0"/>
          </a:p>
        </p:txBody>
      </p:sp>
      <p:pic>
        <p:nvPicPr>
          <p:cNvPr id="14" name="Content Placeholder 13" descr="Al 6061 Plate">
            <a:extLst>
              <a:ext uri="{FF2B5EF4-FFF2-40B4-BE49-F238E27FC236}">
                <a16:creationId xmlns:a16="http://schemas.microsoft.com/office/drawing/2014/main" id="{E762424C-7EFE-4A00-9AE8-9A0D3D59C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7" y="1632478"/>
            <a:ext cx="4687673" cy="4351338"/>
          </a:xfrm>
        </p:spPr>
      </p:pic>
      <p:pic>
        <p:nvPicPr>
          <p:cNvPr id="18" name="Picture 17" descr="CAD/Waterjet-CAM Model">
            <a:extLst>
              <a:ext uri="{FF2B5EF4-FFF2-40B4-BE49-F238E27FC236}">
                <a16:creationId xmlns:a16="http://schemas.microsoft.com/office/drawing/2014/main" id="{91316BB3-F99A-4C5E-8908-39FC7F478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80" y="1632478"/>
            <a:ext cx="71996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429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3B94-BA78-40BB-B0A0-2DFF7849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Rotator Base: Al 6061 Plate &amp; Magnet Mounts</a:t>
            </a:r>
          </a:p>
        </p:txBody>
      </p:sp>
      <p:pic>
        <p:nvPicPr>
          <p:cNvPr id="6" name="Content Placeholder 5" descr="Al 6061 Plate">
            <a:extLst>
              <a:ext uri="{FF2B5EF4-FFF2-40B4-BE49-F238E27FC236}">
                <a16:creationId xmlns:a16="http://schemas.microsoft.com/office/drawing/2014/main" id="{31B77C83-AC01-4C54-BD61-048FBE27E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74770" y="2065456"/>
            <a:ext cx="4352925" cy="3603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02092-F520-49ED-A745-3D2B38E0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81</a:t>
            </a:fld>
            <a:endParaRPr lang="en-US" dirty="0"/>
          </a:p>
        </p:txBody>
      </p:sp>
      <p:pic>
        <p:nvPicPr>
          <p:cNvPr id="8" name="Picture 7" descr="Al 6061 Plate">
            <a:extLst>
              <a:ext uri="{FF2B5EF4-FFF2-40B4-BE49-F238E27FC236}">
                <a16:creationId xmlns:a16="http://schemas.microsoft.com/office/drawing/2014/main" id="{1EACD959-B43F-4D62-A73D-72E27B3C0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934" y="1690686"/>
            <a:ext cx="857506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357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otator Platform Integrated Design">
            <a:extLst>
              <a:ext uri="{FF2B5EF4-FFF2-40B4-BE49-F238E27FC236}">
                <a16:creationId xmlns:a16="http://schemas.microsoft.com/office/drawing/2014/main" id="{D3E391F2-1E0B-4519-90CA-ED413A8C4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C456F-D421-4E2F-BDB6-9CF45901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39A10-51CA-4499-AFA5-8F6FC85733AC}"/>
              </a:ext>
            </a:extLst>
          </p:cNvPr>
          <p:cNvSpPr txBox="1"/>
          <p:nvPr/>
        </p:nvSpPr>
        <p:spPr>
          <a:xfrm flipH="1">
            <a:off x="6488852" y="1065107"/>
            <a:ext cx="5852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Rotator Integrated Design: v21.01</a:t>
            </a:r>
          </a:p>
        </p:txBody>
      </p:sp>
    </p:spTree>
    <p:extLst>
      <p:ext uri="{BB962C8B-B14F-4D97-AF65-F5344CB8AC3E}">
        <p14:creationId xmlns:p14="http://schemas.microsoft.com/office/powerpoint/2010/main" val="36469025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5D1A-B097-4B47-BF6B-25AE3B12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C1517-A94A-4BD2-9EF6-E5B5CBEDD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>
              <a:spcAft>
                <a:spcPts val="0"/>
              </a:spcAft>
              <a:buNone/>
              <a:tabLst>
                <a:tab pos="457200" algn="l"/>
              </a:tabLst>
            </a:pP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R="0" lvl="0">
              <a:spcAft>
                <a:spcPts val="0"/>
              </a:spcAft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SparkFun Blackboard Rev C (x2) and SparkFun BNO080 IMU (x2)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SparkFun UBlox ZED-F9P with SMA breakout GPS board (x1)</a:t>
            </a:r>
          </a:p>
          <a:p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GPS/GNSS magnetic mount 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antenna with a 3m SMA cable (x1)</a:t>
            </a:r>
          </a:p>
          <a:p>
            <a:r>
              <a:rPr lang="en-US" sz="2400" dirty="0">
                <a:latin typeface="Calibri" panose="020F0502020204030204" pitchFamily="34" charset="0"/>
              </a:rPr>
              <a:t>ServoCity PT2645-S pan &amp; tilt kit (x1)</a:t>
            </a:r>
          </a:p>
          <a:p>
            <a:r>
              <a:rPr lang="en-US" sz="2400" dirty="0">
                <a:latin typeface="Calibri" panose="020F0502020204030204" pitchFamily="34" charset="0"/>
              </a:rPr>
              <a:t>Anker PowerCore Slim 1000 PD ultra-compact portable charger (x1)</a:t>
            </a:r>
          </a:p>
          <a:p>
            <a:r>
              <a:rPr lang="en-US" sz="2400" dirty="0">
                <a:latin typeface="Calibri" panose="020F0502020204030204" pitchFamily="34" charset="0"/>
              </a:rPr>
              <a:t>SparkFun Bluetooth Mate Silver (x1)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9B806-40C7-4D35-AA5F-2051D9CB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354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Odin E2E Design Architecture">
            <a:extLst>
              <a:ext uri="{FF2B5EF4-FFF2-40B4-BE49-F238E27FC236}">
                <a16:creationId xmlns:a16="http://schemas.microsoft.com/office/drawing/2014/main" id="{03185FCB-ABF0-4157-93B9-34EFA6FAE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EA0C3-E4E7-4582-98A2-E25F8C19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7D9E5-46FA-444F-B38D-63F9937548D8}"/>
              </a:ext>
            </a:extLst>
          </p:cNvPr>
          <p:cNvSpPr txBox="1"/>
          <p:nvPr/>
        </p:nvSpPr>
        <p:spPr>
          <a:xfrm flipH="1">
            <a:off x="7675880" y="2770294"/>
            <a:ext cx="461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Odin E2E Design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314780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8FD9-3FA9-4CF6-B19F-ABBA96BD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7D751-A69E-46ED-BF17-FF5824DB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Histogram error plots for different yaw &amp; pitch rotation angles with:</a:t>
            </a:r>
          </a:p>
          <a:p>
            <a:pPr lvl="1"/>
            <a:r>
              <a:rPr lang="en-US" sz="2350" dirty="0"/>
              <a:t>The integrated design (including the base mount) in stationary settings, and</a:t>
            </a:r>
          </a:p>
          <a:p>
            <a:pPr lvl="1"/>
            <a:r>
              <a:rPr lang="en-US" sz="2350" dirty="0">
                <a:solidFill>
                  <a:srgbClr val="00B050"/>
                </a:solidFill>
              </a:rPr>
              <a:t>Servo speed regulation for smoother transitions between ON/OFF states</a:t>
            </a:r>
            <a:r>
              <a:rPr lang="en-US" sz="2350" dirty="0"/>
              <a:t>.</a:t>
            </a:r>
          </a:p>
          <a:p>
            <a:r>
              <a:rPr lang="en-US" dirty="0"/>
              <a:t>E2E testing in non-stationary settings with:</a:t>
            </a:r>
          </a:p>
          <a:p>
            <a:pPr lvl="1"/>
            <a:r>
              <a:rPr lang="en-US" sz="2350" dirty="0"/>
              <a:t>Tx PT2645-S pan &amp; tilt kit | Blackboard uC | BNO080 IMU | UBlox ZED-F9P GPS;</a:t>
            </a:r>
          </a:p>
          <a:p>
            <a:pPr lvl="1"/>
            <a:r>
              <a:rPr lang="en-US" sz="2350" dirty="0"/>
              <a:t>Rx PT785-S pan &amp; tilt kit | Blackboard uC | BNO080 IMU | UBlox ZED-F9P GPS  | Bluetooth Mate Silver;</a:t>
            </a:r>
          </a:p>
          <a:p>
            <a:pPr lvl="1"/>
            <a:r>
              <a:rPr lang="en-US" sz="2350" dirty="0">
                <a:solidFill>
                  <a:srgbClr val="00B050"/>
                </a:solidFill>
              </a:rPr>
              <a:t>Apache Kafka as the publish-subscribe framework between the Tx and Rx</a:t>
            </a:r>
            <a:r>
              <a:rPr lang="en-US" sz="2350" dirty="0"/>
              <a:t>;</a:t>
            </a:r>
          </a:p>
          <a:p>
            <a:pPr lvl="1"/>
            <a:r>
              <a:rPr lang="en-US" sz="2350" dirty="0">
                <a:solidFill>
                  <a:srgbClr val="00B050"/>
                </a:solidFill>
              </a:rPr>
              <a:t>Tx GPS coordinates are fixed, and hence, are hard-coded into both the Python controllers</a:t>
            </a:r>
            <a:r>
              <a:rPr lang="en-US" sz="2350" dirty="0"/>
              <a:t>;</a:t>
            </a:r>
          </a:p>
          <a:p>
            <a:pPr lvl="1"/>
            <a:r>
              <a:rPr lang="en-US" sz="2350" dirty="0">
                <a:solidFill>
                  <a:srgbClr val="00B050"/>
                </a:solidFill>
              </a:rPr>
              <a:t>Rx ZED-F9P receives RTCM correction streams from an NTRIP client over Bluetooth</a:t>
            </a:r>
            <a:r>
              <a:rPr lang="en-US" sz="2350" dirty="0"/>
              <a:t>;</a:t>
            </a:r>
          </a:p>
          <a:p>
            <a:pPr lvl="1"/>
            <a:r>
              <a:rPr lang="en-US" sz="2350" dirty="0">
                <a:solidFill>
                  <a:srgbClr val="00B050"/>
                </a:solidFill>
              </a:rPr>
              <a:t>Rx Python controller receives the GPS coordinates as NMEA messages from the ZED-F9P over Bluetooth Serial;</a:t>
            </a:r>
            <a:endParaRPr lang="en-US" sz="2350" dirty="0"/>
          </a:p>
          <a:p>
            <a:pPr lvl="1"/>
            <a:r>
              <a:rPr lang="en-US" sz="2350" dirty="0">
                <a:solidFill>
                  <a:srgbClr val="00B050"/>
                </a:solidFill>
              </a:rPr>
              <a:t>Rx Python controller determines the angle it needs to rotate to and instructs its servos over Bluetooth Serial</a:t>
            </a:r>
            <a:r>
              <a:rPr lang="en-US" sz="2350" dirty="0"/>
              <a:t>;</a:t>
            </a:r>
          </a:p>
          <a:p>
            <a:pPr lvl="1"/>
            <a:r>
              <a:rPr lang="en-US" sz="2350" dirty="0">
                <a:solidFill>
                  <a:srgbClr val="FF0000"/>
                </a:solidFill>
              </a:rPr>
              <a:t>Rx Python controller publishes its current GPS coordinates (latitude, longitude, altitude, attitude, metadata) as a JSON event—ODIN_GPS_EVENT—to the Kafka topic ODIN_GPS_EVENTS</a:t>
            </a:r>
            <a:r>
              <a:rPr lang="en-US" sz="2350" dirty="0"/>
              <a:t>;</a:t>
            </a:r>
          </a:p>
          <a:p>
            <a:pPr lvl="1"/>
            <a:r>
              <a:rPr lang="en-US" sz="2350" dirty="0">
                <a:solidFill>
                  <a:srgbClr val="FF0000"/>
                </a:solidFill>
              </a:rPr>
              <a:t>Tx Python controller receives Rx’s current GPS coordinates encapsulated in an ODIN_GPS_EVENT (JSON) from the Kafka topic ODIN_GPS_EVENTS, and determines the angle it needs to rotate to</a:t>
            </a:r>
            <a:r>
              <a:rPr lang="en-US" sz="2350" dirty="0"/>
              <a:t>; and</a:t>
            </a:r>
          </a:p>
          <a:p>
            <a:pPr lvl="1"/>
            <a:r>
              <a:rPr lang="en-US" sz="2350" dirty="0">
                <a:solidFill>
                  <a:srgbClr val="00B050"/>
                </a:solidFill>
              </a:rPr>
              <a:t>Tx Python controller instructs the servos to rotate to this angle over USB Serial</a:t>
            </a:r>
            <a:r>
              <a:rPr lang="en-US" sz="2350" dirty="0"/>
              <a:t>.</a:t>
            </a:r>
          </a:p>
          <a:p>
            <a:r>
              <a:rPr lang="en-US" sz="2750" dirty="0">
                <a:solidFill>
                  <a:srgbClr val="FF0000"/>
                </a:solidFill>
              </a:rPr>
              <a:t>Compatibility tests with PT2645-S interchanged with PT785-S</a:t>
            </a:r>
          </a:p>
          <a:p>
            <a:endParaRPr lang="en-US" sz="2750" dirty="0"/>
          </a:p>
          <a:p>
            <a:pPr lvl="1"/>
            <a:endParaRPr lang="en-US" sz="2350" dirty="0"/>
          </a:p>
          <a:p>
            <a:pPr lvl="1"/>
            <a:endParaRPr lang="en-US" sz="23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CECDD-052F-4242-987C-17C4AB13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F179D3-275D-4F8F-B048-F18D52B5E603}"/>
                  </a:ext>
                </a:extLst>
              </p14:cNvPr>
              <p14:cNvContentPartPr/>
              <p14:nvPr/>
            </p14:nvContentPartPr>
            <p14:xfrm>
              <a:off x="602240" y="-15598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F179D3-275D-4F8F-B048-F18D52B5E6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600" y="-16462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EED24F-AABA-4860-AB41-02A2E1D20E51}"/>
                  </a:ext>
                </a:extLst>
              </p14:cNvPr>
              <p14:cNvContentPartPr/>
              <p14:nvPr/>
            </p14:nvContentPartPr>
            <p14:xfrm>
              <a:off x="5127080" y="-17614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EED24F-AABA-4860-AB41-02A2E1D20E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8080" y="-18514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486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4D6B-8E1B-4D90-B262-4DE73F79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1066-B8CB-44AA-AC09-90D8DB78F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300" dirty="0"/>
              <a:t>DB replaced with Apache Zookeeper and Apache Kafka:</a:t>
            </a:r>
          </a:p>
          <a:p>
            <a:pPr lvl="1"/>
            <a:r>
              <a:rPr lang="en-US" sz="1900" dirty="0"/>
              <a:t>DB is slow: the Tx significantly lags the moving Rx due to DB push/pull delays;</a:t>
            </a:r>
          </a:p>
          <a:p>
            <a:pPr lvl="1"/>
            <a:r>
              <a:rPr lang="en-US" sz="1900" dirty="0"/>
              <a:t>DB is not easily fault-tolerant;</a:t>
            </a:r>
          </a:p>
          <a:p>
            <a:pPr lvl="1"/>
            <a:r>
              <a:rPr lang="en-US" sz="1900" dirty="0"/>
              <a:t>Message administration is hard due to non-queuing;</a:t>
            </a:r>
          </a:p>
          <a:p>
            <a:pPr lvl="1"/>
            <a:r>
              <a:rPr lang="en-US" sz="1900" dirty="0"/>
              <a:t>Kafka can be made persistent;</a:t>
            </a:r>
          </a:p>
          <a:p>
            <a:pPr lvl="1"/>
            <a:r>
              <a:rPr lang="en-US" sz="1900" dirty="0"/>
              <a:t>Load-balancing and Fault-tolerance are inherent; and</a:t>
            </a:r>
          </a:p>
          <a:p>
            <a:pPr lvl="1"/>
            <a:r>
              <a:rPr lang="en-US" sz="1900" dirty="0"/>
              <a:t>Easy middleware administration for analysis.</a:t>
            </a:r>
          </a:p>
          <a:p>
            <a:r>
              <a:rPr lang="en-US" sz="2300" dirty="0"/>
              <a:t>For the GPS module backup: Use </a:t>
            </a:r>
            <a:r>
              <a:rPr lang="en-US" sz="2300" dirty="0">
                <a:hlinkClick r:id="rId2"/>
              </a:rPr>
              <a:t>ZED-F9P with pre-built SMA breakout</a:t>
            </a:r>
            <a:r>
              <a:rPr lang="en-US" sz="2300" dirty="0"/>
              <a:t> (robust) instead of a </a:t>
            </a:r>
            <a:r>
              <a:rPr lang="en-US" sz="2300" dirty="0">
                <a:hlinkClick r:id="rId3"/>
              </a:rPr>
              <a:t>ZED-F9P with U.FL-SMA connector</a:t>
            </a:r>
            <a:r>
              <a:rPr lang="en-US" sz="2300" dirty="0"/>
              <a:t> (fragile)</a:t>
            </a:r>
          </a:p>
          <a:p>
            <a:r>
              <a:rPr lang="en-US" sz="2300" dirty="0"/>
              <a:t>Do we need state estimators at the Tx like a Kalman Filter to predict the next state (GPS coordinates) of the Rx, if Kafka does not mitigate Tx response time lags well-enough?</a:t>
            </a:r>
          </a:p>
          <a:p>
            <a:r>
              <a:rPr lang="en-US" sz="2300" dirty="0"/>
              <a:t>RTCM correction streams to the ZED-F9P from an NTRIP client (Android/iOS) for excellent accuracy (1 cm – verified using both the SparkFun UBlox library and U-Center)</a:t>
            </a:r>
          </a:p>
          <a:p>
            <a:r>
              <a:rPr lang="en-US" sz="2300" dirty="0"/>
              <a:t>Using the ZED-F9P as the GNSS base station for RTCM correction streams gives a best-case scenario accuracy of 2m—so, external NTRIP client-based corrections are needed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6535C-510E-4903-BCC9-7EB2BC3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654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B2FE-B84D-481E-B25E-F1CCC06A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27" y="2302298"/>
            <a:ext cx="10515600" cy="1325563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UBlox ZED-F9P Accuracy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6FB58-096B-4BC1-9681-754A9736F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429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E114D-C40C-41B7-92C6-810402AC6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239412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432C2-9CED-4611-959A-B5468234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0D0227-E3E2-4B5D-8E49-C38727794A06}"/>
              </a:ext>
            </a:extLst>
          </p:cNvPr>
          <p:cNvSpPr txBox="1"/>
          <p:nvPr/>
        </p:nvSpPr>
        <p:spPr>
          <a:xfrm>
            <a:off x="1408854" y="1323704"/>
            <a:ext cx="10783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FFC000"/>
                </a:solidFill>
              </a:rPr>
              <a:t>RTCM Corrections: Access to the UNAVCO RTCM 3.x Correction Streams from the </a:t>
            </a:r>
            <a:r>
              <a:rPr lang="en-US" sz="2000" b="1" u="sng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P775</a:t>
            </a:r>
            <a:r>
              <a:rPr lang="en-US" sz="2000" b="1" u="sng" dirty="0">
                <a:solidFill>
                  <a:srgbClr val="FFC000"/>
                </a:solidFill>
              </a:rPr>
              <a:t> mount-point</a:t>
            </a:r>
          </a:p>
        </p:txBody>
      </p:sp>
    </p:spTree>
    <p:extLst>
      <p:ext uri="{BB962C8B-B14F-4D97-AF65-F5344CB8AC3E}">
        <p14:creationId xmlns:p14="http://schemas.microsoft.com/office/powerpoint/2010/main" val="41613198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F6541-352C-4BB3-8222-F2FD37D4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89</a:t>
            </a:fld>
            <a:endParaRPr lang="en-US" dirty="0"/>
          </a:p>
        </p:txBody>
      </p:sp>
      <p:pic>
        <p:nvPicPr>
          <p:cNvPr id="14" name="Content Placeholder 13" descr="Graphical user interface&#10;&#10;Description automatically generated">
            <a:extLst>
              <a:ext uri="{FF2B5EF4-FFF2-40B4-BE49-F238E27FC236}">
                <a16:creationId xmlns:a16="http://schemas.microsoft.com/office/drawing/2014/main" id="{97DDE51B-2E36-4934-8A60-6640C57D0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96"/>
            <a:ext cx="12192000" cy="679580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EC6DEF-1853-4298-8E58-56D8FCBECD9B}"/>
              </a:ext>
            </a:extLst>
          </p:cNvPr>
          <p:cNvSpPr txBox="1"/>
          <p:nvPr/>
        </p:nvSpPr>
        <p:spPr>
          <a:xfrm>
            <a:off x="3346026" y="1910080"/>
            <a:ext cx="23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Lefebure NTRIP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87161-D8C1-4610-AA81-E7BBEC987774}"/>
              </a:ext>
            </a:extLst>
          </p:cNvPr>
          <p:cNvSpPr txBox="1"/>
          <p:nvPr/>
        </p:nvSpPr>
        <p:spPr>
          <a:xfrm>
            <a:off x="7362613" y="1246294"/>
            <a:ext cx="316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SNIP Open-Source NTRIP Caster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1A2666-6ADF-4F70-9B52-6120EFE3DEF5}"/>
              </a:ext>
            </a:extLst>
          </p:cNvPr>
          <p:cNvSpPr txBox="1"/>
          <p:nvPr/>
        </p:nvSpPr>
        <p:spPr>
          <a:xfrm>
            <a:off x="0" y="3429000"/>
            <a:ext cx="584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Run 1: On uC Serial Port: Accuracy of GPS Receiver = ~35 cm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5D1DC3-48FC-47C8-A296-351BF6300BBA}"/>
              </a:ext>
            </a:extLst>
          </p:cNvPr>
          <p:cNvCxnSpPr/>
          <p:nvPr/>
        </p:nvCxnSpPr>
        <p:spPr>
          <a:xfrm>
            <a:off x="3092026" y="3552799"/>
            <a:ext cx="1188720" cy="12494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A1CB82-B4EF-4228-8773-8B44EB6E8E86}"/>
              </a:ext>
            </a:extLst>
          </p:cNvPr>
          <p:cNvCxnSpPr/>
          <p:nvPr/>
        </p:nvCxnSpPr>
        <p:spPr>
          <a:xfrm>
            <a:off x="8730827" y="1615626"/>
            <a:ext cx="1591733" cy="1344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596D6B-2CD4-473A-AB9D-DB7888E7B1F1}"/>
              </a:ext>
            </a:extLst>
          </p:cNvPr>
          <p:cNvCxnSpPr/>
          <p:nvPr/>
        </p:nvCxnSpPr>
        <p:spPr>
          <a:xfrm>
            <a:off x="8730827" y="1615626"/>
            <a:ext cx="541866" cy="29089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108AE8-BC4D-4AD1-8EF5-ABBACFEFC506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1971040" y="1016000"/>
            <a:ext cx="2529840" cy="89408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7EB448-564B-4D9D-B4CA-7D8CB8BA8C98}"/>
              </a:ext>
            </a:extLst>
          </p:cNvPr>
          <p:cNvSpPr txBox="1"/>
          <p:nvPr/>
        </p:nvSpPr>
        <p:spPr>
          <a:xfrm>
            <a:off x="6373708" y="180092"/>
            <a:ext cx="556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GPS SIV (~27) + RTCM 3.x (on BT UART2) = 3D/DGNSS/FIXED or FLOAT</a:t>
            </a:r>
          </a:p>
        </p:txBody>
      </p:sp>
    </p:spTree>
    <p:extLst>
      <p:ext uri="{BB962C8B-B14F-4D97-AF65-F5344CB8AC3E}">
        <p14:creationId xmlns:p14="http://schemas.microsoft.com/office/powerpoint/2010/main" val="1786354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1ECEB06-C218-4EC1-B0D1-32088DC60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2753FE-D009-43CB-8BDC-0FD3FD93D101}"/>
              </a:ext>
            </a:extLst>
          </p:cNvPr>
          <p:cNvSpPr txBox="1"/>
          <p:nvPr/>
        </p:nvSpPr>
        <p:spPr>
          <a:xfrm>
            <a:off x="6096001" y="6217920"/>
            <a:ext cx="574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“ota_srslte”: Console Logs at Startup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1D21E-0F21-4E79-BB4F-53ADAE4CE39F}"/>
              </a:ext>
            </a:extLst>
          </p:cNvPr>
          <p:cNvSpPr txBox="1"/>
          <p:nvPr/>
        </p:nvSpPr>
        <p:spPr>
          <a:xfrm flipH="1">
            <a:off x="2918128" y="-2897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EPC Logs: Start HSS, Start MME, &amp; Start SPGW; eNodeB Attach;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UE Authentication (via user_db.csv &amp; epc.conf)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5CEAA-72E4-460F-857E-51F565281CA8}"/>
              </a:ext>
            </a:extLst>
          </p:cNvPr>
          <p:cNvSpPr txBox="1"/>
          <p:nvPr/>
        </p:nvSpPr>
        <p:spPr>
          <a:xfrm flipH="1">
            <a:off x="9175804" y="155696"/>
            <a:ext cx="310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eNodeB Logs: Start DL at 2625 MHz;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Facilitate UE connection (UL: 2505 MHz);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95DB9-F32F-4B79-97E9-E5557199E9FC}"/>
              </a:ext>
            </a:extLst>
          </p:cNvPr>
          <p:cNvSpPr txBox="1"/>
          <p:nvPr/>
        </p:nvSpPr>
        <p:spPr>
          <a:xfrm flipH="1">
            <a:off x="2727297" y="3521763"/>
            <a:ext cx="3490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UE Logs: Radio (B210) Detection;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Compute Node Connection Check (USB3 to nuc2);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Cell Search Procedure (EARFCN = 2800);</a:t>
            </a:r>
          </a:p>
          <a:p>
            <a:r>
              <a:rPr lang="en-US" sz="1200" dirty="0">
                <a:solidFill>
                  <a:srgbClr val="FF0000"/>
                </a:solidFill>
              </a:rPr>
              <a:t>RACH Tx; RRC Connection; Network Attach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61506-7B3B-4504-B61A-B48368B69336}"/>
              </a:ext>
            </a:extLst>
          </p:cNvPr>
          <p:cNvSpPr txBox="1"/>
          <p:nvPr/>
        </p:nvSpPr>
        <p:spPr>
          <a:xfrm flipH="1">
            <a:off x="5992632" y="5148585"/>
            <a:ext cx="310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UE Logs: Check for “tun_srsue” interface;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Ping SGi IP via the established LTE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10CE6-2723-47BA-921C-F7EDAB09A8D0}"/>
              </a:ext>
            </a:extLst>
          </p:cNvPr>
          <p:cNvSpPr txBox="1"/>
          <p:nvPr/>
        </p:nvSpPr>
        <p:spPr>
          <a:xfrm>
            <a:off x="3783495" y="588120"/>
            <a:ext cx="2289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[</a:t>
            </a:r>
            <a:r>
              <a:rPr lang="en-US" sz="1200" b="1" dirty="0">
                <a:solidFill>
                  <a:srgbClr val="FF0000"/>
                </a:solidFill>
              </a:rPr>
              <a:t>mme</a:t>
            </a:r>
            <a:r>
              <a:rPr lang="en-US" sz="1200" dirty="0">
                <a:solidFill>
                  <a:srgbClr val="FF0000"/>
                </a:solidFill>
              </a:rPr>
              <a:t>]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mme_code = 0x1a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mme_group = 0x0001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tac = 0x0007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mcc = 001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mnc = 01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mme_bind_addr = 127.0.1.100</a:t>
            </a:r>
          </a:p>
          <a:p>
            <a:r>
              <a:rPr lang="en-US" sz="1200" dirty="0">
                <a:solidFill>
                  <a:srgbClr val="FF0000"/>
                </a:solidFill>
              </a:rPr>
              <a:t>apn = srsapn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dns_addr = 8.8.8.8</a:t>
            </a:r>
          </a:p>
          <a:p>
            <a:r>
              <a:rPr lang="en-US" sz="1200" dirty="0">
                <a:solidFill>
                  <a:srgbClr val="FF0000"/>
                </a:solidFill>
              </a:rPr>
              <a:t>encryption_algo = EEA0</a:t>
            </a:r>
          </a:p>
          <a:p>
            <a:r>
              <a:rPr lang="en-US" sz="1200" dirty="0">
                <a:solidFill>
                  <a:srgbClr val="FF0000"/>
                </a:solidFill>
              </a:rPr>
              <a:t>integrity_algo = EIA1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paging_timer = 2</a:t>
            </a:r>
          </a:p>
          <a:p>
            <a:r>
              <a:rPr lang="nn-NO" sz="1200" dirty="0">
                <a:solidFill>
                  <a:srgbClr val="FF0000"/>
                </a:solidFill>
              </a:rPr>
              <a:t>[</a:t>
            </a:r>
            <a:r>
              <a:rPr lang="nn-NO" sz="1200" b="1" dirty="0">
                <a:solidFill>
                  <a:srgbClr val="FF0000"/>
                </a:solidFill>
              </a:rPr>
              <a:t>hss</a:t>
            </a:r>
            <a:r>
              <a:rPr lang="nn-NO" sz="1200" dirty="0">
                <a:solidFill>
                  <a:srgbClr val="FF0000"/>
                </a:solidFill>
              </a:rPr>
              <a:t>]</a:t>
            </a:r>
          </a:p>
          <a:p>
            <a:r>
              <a:rPr lang="nn-NO" sz="1200" dirty="0">
                <a:solidFill>
                  <a:srgbClr val="FF0000"/>
                </a:solidFill>
              </a:rPr>
              <a:t>db_file = user_db.csv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7C12A-FFE0-45E4-BA32-C473CF7F2D68}"/>
              </a:ext>
            </a:extLst>
          </p:cNvPr>
          <p:cNvSpPr txBox="1"/>
          <p:nvPr/>
        </p:nvSpPr>
        <p:spPr>
          <a:xfrm>
            <a:off x="10116046" y="495787"/>
            <a:ext cx="19301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[</a:t>
            </a:r>
            <a:r>
              <a:rPr lang="en-US" sz="1200" b="1" dirty="0">
                <a:solidFill>
                  <a:srgbClr val="FF0000"/>
                </a:solidFill>
              </a:rPr>
              <a:t>enb</a:t>
            </a:r>
            <a:r>
              <a:rPr lang="en-US" sz="1200" dirty="0">
                <a:solidFill>
                  <a:srgbClr val="FF0000"/>
                </a:solidFill>
              </a:rPr>
              <a:t>]</a:t>
            </a:r>
          </a:p>
          <a:p>
            <a:r>
              <a:rPr lang="en-US" sz="1200" dirty="0">
                <a:solidFill>
                  <a:srgbClr val="FF0000"/>
                </a:solidFill>
              </a:rPr>
              <a:t>enb_id = 0x19B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cell_id = 0x01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phy_cell_id = 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tac = 0x0007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mcc = 001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mnc = 01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mme_addr = 127.0.1.100</a:t>
            </a:r>
          </a:p>
          <a:p>
            <a:r>
              <a:rPr lang="en-US" sz="1200" dirty="0">
                <a:solidFill>
                  <a:srgbClr val="FF0000"/>
                </a:solidFill>
              </a:rPr>
              <a:t>gtp_bind_addr = 127.0.1.1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s1c_bind_addr = 127.0.1.1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n_prb = 50</a:t>
            </a:r>
          </a:p>
          <a:p>
            <a:r>
              <a:rPr lang="en-US" sz="1200" dirty="0">
                <a:solidFill>
                  <a:srgbClr val="FF0000"/>
                </a:solidFill>
              </a:rPr>
              <a:t>[</a:t>
            </a:r>
            <a:r>
              <a:rPr lang="en-US" sz="1200" b="1" dirty="0">
                <a:solidFill>
                  <a:srgbClr val="FF0000"/>
                </a:solidFill>
              </a:rPr>
              <a:t>rf</a:t>
            </a:r>
            <a:r>
              <a:rPr lang="en-US" sz="1200" dirty="0">
                <a:solidFill>
                  <a:srgbClr val="FF0000"/>
                </a:solidFill>
              </a:rPr>
              <a:t>]</a:t>
            </a:r>
          </a:p>
          <a:p>
            <a:r>
              <a:rPr lang="en-US" sz="1200" dirty="0">
                <a:solidFill>
                  <a:srgbClr val="FF0000"/>
                </a:solidFill>
              </a:rPr>
              <a:t>dl_earfcn = 2800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tx_gain = 82</a:t>
            </a:r>
          </a:p>
          <a:p>
            <a:r>
              <a:rPr lang="en-US" sz="1200" dirty="0">
                <a:solidFill>
                  <a:srgbClr val="FF0000"/>
                </a:solidFill>
              </a:rPr>
              <a:t>rx_gain = 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47D3F1-32BA-46E7-A579-1CF636ADB60B}"/>
              </a:ext>
            </a:extLst>
          </p:cNvPr>
          <p:cNvSpPr txBox="1"/>
          <p:nvPr/>
        </p:nvSpPr>
        <p:spPr>
          <a:xfrm>
            <a:off x="9220198" y="4171206"/>
            <a:ext cx="29419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[</a:t>
            </a:r>
            <a:r>
              <a:rPr lang="en-US" sz="1200" b="1" dirty="0">
                <a:solidFill>
                  <a:srgbClr val="FF0000"/>
                </a:solidFill>
              </a:rPr>
              <a:t>rf</a:t>
            </a:r>
            <a:r>
              <a:rPr lang="en-US" sz="1200" dirty="0">
                <a:solidFill>
                  <a:srgbClr val="FF0000"/>
                </a:solidFill>
              </a:rPr>
              <a:t>]</a:t>
            </a:r>
          </a:p>
          <a:p>
            <a:r>
              <a:rPr lang="en-US" sz="1200" dirty="0">
                <a:solidFill>
                  <a:srgbClr val="FF0000"/>
                </a:solidFill>
              </a:rPr>
              <a:t>dl_earfcn = 2800</a:t>
            </a:r>
          </a:p>
          <a:p>
            <a:r>
              <a:rPr lang="en-US" sz="1200" dirty="0">
                <a:solidFill>
                  <a:srgbClr val="FF0000"/>
                </a:solidFill>
              </a:rPr>
              <a:t>freq_offset = 0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tx_gain = 86</a:t>
            </a:r>
          </a:p>
          <a:p>
            <a:r>
              <a:rPr lang="en-US" sz="1200" dirty="0">
                <a:solidFill>
                  <a:srgbClr val="FF0000"/>
                </a:solidFill>
              </a:rPr>
              <a:t>#rx_gain = 40 (AGC)</a:t>
            </a:r>
          </a:p>
          <a:p>
            <a:r>
              <a:rPr lang="en-US" sz="1200" dirty="0">
                <a:solidFill>
                  <a:srgbClr val="FF0000"/>
                </a:solidFill>
              </a:rPr>
              <a:t>[usim]</a:t>
            </a:r>
          </a:p>
          <a:p>
            <a:r>
              <a:rPr lang="en-US" sz="1200" dirty="0">
                <a:solidFill>
                  <a:srgbClr val="FF0000"/>
                </a:solidFill>
              </a:rPr>
              <a:t>mode = soft</a:t>
            </a:r>
          </a:p>
          <a:p>
            <a:r>
              <a:rPr lang="en-US" sz="1200" dirty="0">
                <a:solidFill>
                  <a:srgbClr val="FF0000"/>
                </a:solidFill>
              </a:rPr>
              <a:t>algo = xor</a:t>
            </a:r>
          </a:p>
          <a:p>
            <a:r>
              <a:rPr lang="en-US" sz="1200" dirty="0">
                <a:solidFill>
                  <a:srgbClr val="FF0000"/>
                </a:solidFill>
              </a:rPr>
              <a:t>k = 00112233445566778899aabbccddeeff</a:t>
            </a:r>
          </a:p>
          <a:p>
            <a:r>
              <a:rPr lang="en-US" sz="1200" dirty="0">
                <a:solidFill>
                  <a:srgbClr val="FF0000"/>
                </a:solidFill>
              </a:rPr>
              <a:t>imsi = 001010123456789</a:t>
            </a:r>
          </a:p>
          <a:p>
            <a:r>
              <a:rPr lang="en-US" sz="1200" dirty="0">
                <a:solidFill>
                  <a:srgbClr val="FF0000"/>
                </a:solidFill>
              </a:rPr>
              <a:t>imei = 353490069873319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375A52-E6E2-4F64-A7F5-A4B464BEF2C5}"/>
              </a:ext>
            </a:extLst>
          </p:cNvPr>
          <p:cNvSpPr txBox="1"/>
          <p:nvPr/>
        </p:nvSpPr>
        <p:spPr>
          <a:xfrm>
            <a:off x="-16345" y="3174071"/>
            <a:ext cx="66378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FF0000"/>
                </a:solidFill>
                <a:effectLst/>
                <a:latin typeface="SFMono-Regular"/>
              </a:rPr>
              <a:t>ue1,xor,001010123456789,00112233445566778899aabbccddeeff,opc,63bfa50ee6523365ff14c1f45f88737d,9001,000000001234,7,dynamic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19379-7613-42E5-97E0-98819DB3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943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2F0EF99-8435-48C8-856D-552B7C8B6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FF735-79A9-4D8C-B9E4-5BB984C0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14588-B9FF-4D1D-8A22-C19AB1C0ACA6}"/>
              </a:ext>
            </a:extLst>
          </p:cNvPr>
          <p:cNvSpPr txBox="1"/>
          <p:nvPr/>
        </p:nvSpPr>
        <p:spPr>
          <a:xfrm>
            <a:off x="8757920" y="5621868"/>
            <a:ext cx="274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u-center Debugging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199D8-66BD-4E0E-99D4-46B2FE0F1A5A}"/>
              </a:ext>
            </a:extLst>
          </p:cNvPr>
          <p:cNvSpPr txBox="1"/>
          <p:nvPr/>
        </p:nvSpPr>
        <p:spPr>
          <a:xfrm>
            <a:off x="4856482" y="0"/>
            <a:ext cx="5567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GPS SIV (~27) + RTCM 3.x (on BT UART2) = 3D/DGNSS/FIXED or FLOAT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B55FC0-E40F-4B2B-9DC7-6EEAB485D93A}"/>
              </a:ext>
            </a:extLst>
          </p:cNvPr>
          <p:cNvCxnSpPr/>
          <p:nvPr/>
        </p:nvCxnSpPr>
        <p:spPr>
          <a:xfrm>
            <a:off x="7660640" y="331893"/>
            <a:ext cx="3921760" cy="543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9DF242-A3AD-4A9A-897D-D15C974F70FC}"/>
              </a:ext>
            </a:extLst>
          </p:cNvPr>
          <p:cNvSpPr txBox="1"/>
          <p:nvPr/>
        </p:nvSpPr>
        <p:spPr>
          <a:xfrm>
            <a:off x="352212" y="4492414"/>
            <a:ext cx="584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Run 2: On u-center: Accuracy of GPS Receiver = ~53 cm</a:t>
            </a:r>
          </a:p>
        </p:txBody>
      </p:sp>
    </p:spTree>
    <p:extLst>
      <p:ext uri="{BB962C8B-B14F-4D97-AF65-F5344CB8AC3E}">
        <p14:creationId xmlns:p14="http://schemas.microsoft.com/office/powerpoint/2010/main" val="40052809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60E3-6707-4BEC-AFE0-B718E834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894" y="22955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3200" dirty="0"/>
            </a:br>
            <a:r>
              <a:rPr lang="en-US" sz="3200" dirty="0"/>
              <a:t>E2E Rx Design Documentation: Component-specific Setup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6C88F-3B17-4171-A180-C7186C45B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017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9BE3768-BDD5-4B2C-B4F0-D11DF4F1F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F15AA-7326-49FE-9706-0C530ADB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6FB20-3E57-4D08-A8C0-581DFD226B02}"/>
              </a:ext>
            </a:extLst>
          </p:cNvPr>
          <p:cNvSpPr txBox="1"/>
          <p:nvPr/>
        </p:nvSpPr>
        <p:spPr>
          <a:xfrm flipH="1">
            <a:off x="3176694" y="2357120"/>
            <a:ext cx="929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Lefebure NTRIP Client: Receiving RTCM 3.x Correction Streams from UNAVO P775 NTRIP Caster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ED0D87-DD55-48EB-A3F3-36ACC6BBD87D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3691467" y="1659467"/>
            <a:ext cx="4131733" cy="6976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7D3FA7-D4D3-4F00-ABE1-E7C525B8B5CE}"/>
              </a:ext>
            </a:extLst>
          </p:cNvPr>
          <p:cNvSpPr txBox="1"/>
          <p:nvPr/>
        </p:nvSpPr>
        <p:spPr>
          <a:xfrm>
            <a:off x="914400" y="3562774"/>
            <a:ext cx="748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NMEA-formatted Rx GPS data (I2C) posted from the uC over Bluetooth Serial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AD08C3-2439-4699-9D4A-766DAE4F5803}"/>
              </a:ext>
            </a:extLst>
          </p:cNvPr>
          <p:cNvCxnSpPr/>
          <p:nvPr/>
        </p:nvCxnSpPr>
        <p:spPr>
          <a:xfrm>
            <a:off x="4707467" y="3932106"/>
            <a:ext cx="975360" cy="21503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734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26B3-75EE-42B3-8FDA-70FC2AE7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B23DC6-307B-4DB7-8EFC-84CD2334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921633-03E7-4706-93B0-7796FE1B5304}"/>
              </a:ext>
            </a:extLst>
          </p:cNvPr>
          <p:cNvSpPr txBox="1"/>
          <p:nvPr/>
        </p:nvSpPr>
        <p:spPr>
          <a:xfrm>
            <a:off x="2357121" y="1415626"/>
            <a:ext cx="994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received NMEA-formatted Rx GPS data over Bluetooth Serial is parsed into this GPSEvent data object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01CD10-BE77-4C5F-8F93-B7E22D081387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1801707" y="582507"/>
            <a:ext cx="5527040" cy="8331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865E25-80FB-4174-8970-479F3F92205C}"/>
              </a:ext>
            </a:extLst>
          </p:cNvPr>
          <p:cNvSpPr txBox="1"/>
          <p:nvPr/>
        </p:nvSpPr>
        <p:spPr>
          <a:xfrm flipH="1">
            <a:off x="4375571" y="3200584"/>
            <a:ext cx="753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parsed data is used in-situ for angle determination AND</a:t>
            </a:r>
          </a:p>
          <a:p>
            <a:r>
              <a:rPr lang="en-US" dirty="0">
                <a:solidFill>
                  <a:srgbClr val="FF0000"/>
                </a:solidFill>
              </a:rPr>
              <a:t>Published as a JSON message (re-design) to the Kafka topic ODIN_GPS_EVENTS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25ED60-B6C3-4A39-9FF1-3ECF09125AF5}"/>
              </a:ext>
            </a:extLst>
          </p:cNvPr>
          <p:cNvCxnSpPr/>
          <p:nvPr/>
        </p:nvCxnSpPr>
        <p:spPr>
          <a:xfrm flipH="1">
            <a:off x="3928533" y="3813647"/>
            <a:ext cx="4206240" cy="14898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D69C59-CB53-4FA6-8C20-6685CC6E900D}"/>
              </a:ext>
            </a:extLst>
          </p:cNvPr>
          <p:cNvSpPr txBox="1"/>
          <p:nvPr/>
        </p:nvSpPr>
        <p:spPr>
          <a:xfrm>
            <a:off x="7437119" y="6488668"/>
            <a:ext cx="458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Parsing the Rx GPS data prior to Kafka publish</a:t>
            </a:r>
          </a:p>
        </p:txBody>
      </p:sp>
    </p:spTree>
    <p:extLst>
      <p:ext uri="{BB962C8B-B14F-4D97-AF65-F5344CB8AC3E}">
        <p14:creationId xmlns:p14="http://schemas.microsoft.com/office/powerpoint/2010/main" val="4034759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0BEF3A0-0072-4743-91AA-B2E4D6C2E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FC814-8DAD-4271-992D-D74A4D38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9577C-EDA0-456F-A6E3-BB1891062FAD}"/>
              </a:ext>
            </a:extLst>
          </p:cNvPr>
          <p:cNvSpPr txBox="1"/>
          <p:nvPr/>
        </p:nvSpPr>
        <p:spPr>
          <a:xfrm>
            <a:off x="6759787" y="6123093"/>
            <a:ext cx="495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Apache Zookeeper Start at localhost:2181</a:t>
            </a:r>
          </a:p>
        </p:txBody>
      </p:sp>
    </p:spTree>
    <p:extLst>
      <p:ext uri="{BB962C8B-B14F-4D97-AF65-F5344CB8AC3E}">
        <p14:creationId xmlns:p14="http://schemas.microsoft.com/office/powerpoint/2010/main" val="2942050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264656E-E17A-4881-AF4C-224EFFE2D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3DDAF-9B4C-47A7-BA10-21F6E7C8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CF46C-20BC-4A95-8410-EB80831FA40E}"/>
              </a:ext>
            </a:extLst>
          </p:cNvPr>
          <p:cNvSpPr txBox="1"/>
          <p:nvPr/>
        </p:nvSpPr>
        <p:spPr>
          <a:xfrm>
            <a:off x="7816426" y="5689601"/>
            <a:ext cx="495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Apache Kafka Server Start at locahost:9093</a:t>
            </a:r>
          </a:p>
        </p:txBody>
      </p:sp>
    </p:spTree>
    <p:extLst>
      <p:ext uri="{BB962C8B-B14F-4D97-AF65-F5344CB8AC3E}">
        <p14:creationId xmlns:p14="http://schemas.microsoft.com/office/powerpoint/2010/main" val="39409469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2FC9FB-1021-49A6-87A9-F7B9688BA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69" y="2380779"/>
            <a:ext cx="10935262" cy="91444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6FE33-2939-471D-9B9F-8FD9C635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D70FF-838F-4B82-A28C-64E3E46EAB22}"/>
              </a:ext>
            </a:extLst>
          </p:cNvPr>
          <p:cNvSpPr txBox="1"/>
          <p:nvPr/>
        </p:nvSpPr>
        <p:spPr>
          <a:xfrm>
            <a:off x="3854027" y="3429000"/>
            <a:ext cx="418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ODIN_GPS_EVENTS Kafka Topic Creation</a:t>
            </a:r>
          </a:p>
        </p:txBody>
      </p:sp>
    </p:spTree>
    <p:extLst>
      <p:ext uri="{BB962C8B-B14F-4D97-AF65-F5344CB8AC3E}">
        <p14:creationId xmlns:p14="http://schemas.microsoft.com/office/powerpoint/2010/main" val="34485835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1F23AA-D308-4368-ADB5-BB90B70BD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0485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F8C4C-9DC1-4AB4-B8E8-3030EEE1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E1845-B96C-4679-B502-87E844B720DA}"/>
              </a:ext>
            </a:extLst>
          </p:cNvPr>
          <p:cNvSpPr txBox="1"/>
          <p:nvPr/>
        </p:nvSpPr>
        <p:spPr>
          <a:xfrm>
            <a:off x="0" y="617168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Apache Kafka Published Data: NMEA (re-designed to JSON for easier processing at the Tx (subscriber) side)</a:t>
            </a:r>
          </a:p>
        </p:txBody>
      </p:sp>
    </p:spTree>
    <p:extLst>
      <p:ext uri="{BB962C8B-B14F-4D97-AF65-F5344CB8AC3E}">
        <p14:creationId xmlns:p14="http://schemas.microsoft.com/office/powerpoint/2010/main" val="39182032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91610D-CA79-4F66-87B4-116B351C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482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1FEB1-C520-41BF-BE7D-BEEB3F58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0DFE5-55C7-4B4B-A025-C80FFAABACF4}"/>
              </a:ext>
            </a:extLst>
          </p:cNvPr>
          <p:cNvSpPr txBox="1"/>
          <p:nvPr/>
        </p:nvSpPr>
        <p:spPr>
          <a:xfrm>
            <a:off x="0" y="648866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Apache Kafka Server: Message Received from the Producer (NMEA Rx GPS from Rx Python Controller)</a:t>
            </a:r>
          </a:p>
        </p:txBody>
      </p:sp>
    </p:spTree>
    <p:extLst>
      <p:ext uri="{BB962C8B-B14F-4D97-AF65-F5344CB8AC3E}">
        <p14:creationId xmlns:p14="http://schemas.microsoft.com/office/powerpoint/2010/main" val="22249531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712F-0047-46D7-AE1E-E6ECAAF1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259"/>
            <a:ext cx="10515600" cy="138493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8879-2195-42DF-8D20-B0B4421B7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0958"/>
            <a:ext cx="10515600" cy="138493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Upon receiving the GPS data, the rotation angle is determined at both the Tx and Rx Python Controllers: Rotation tasks discussed in Slides #67-#77</a:t>
            </a:r>
          </a:p>
          <a:p>
            <a:r>
              <a:rPr lang="en-US" sz="2000" dirty="0"/>
              <a:t>Next up, the comm front-end components: Complete setup &amp; testing pending (Waiting for micro-HDMI cables for GNURadio-UHD debugging on the Raspberry Pi 4 Model B-USRP B200mini interface)</a:t>
            </a:r>
          </a:p>
          <a:p>
            <a:r>
              <a:rPr lang="en-US" sz="2000" dirty="0"/>
              <a:t>Testing with the Rx on a cart being manually moved: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9A618-FCE1-4A4D-A8C8-4176E2AC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C553D-7C84-41AE-AA04-7BFF30F1601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71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6858</Words>
  <Application>Microsoft Office PowerPoint</Application>
  <PresentationFormat>Widescreen</PresentationFormat>
  <Paragraphs>760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0" baseType="lpstr">
      <vt:lpstr>Arial</vt:lpstr>
      <vt:lpstr>Calibri</vt:lpstr>
      <vt:lpstr>Calibri Light</vt:lpstr>
      <vt:lpstr>Cambria Math</vt:lpstr>
      <vt:lpstr>SFMono-Regular</vt:lpstr>
      <vt:lpstr>Office Theme</vt:lpstr>
      <vt:lpstr>Purdue NSF EARS: Progress Report</vt:lpstr>
      <vt:lpstr>srsLTE OTA RAN and EPC on POWDER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Information about Node Radio Monitoring Graphs</vt:lpstr>
      <vt:lpstr>PowerPoint Presentation</vt:lpstr>
      <vt:lpstr>PowerPoint Presentation</vt:lpstr>
      <vt:lpstr>PowerPoint Presentation</vt:lpstr>
      <vt:lpstr>GNURadio Tx/Rx Over-The-Air (OTA)</vt:lpstr>
      <vt:lpstr>GNURadio OFDM PHY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BAM! Wireless Radio on POWDER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Tasks in Progress</vt:lpstr>
      <vt:lpstr>PowerPoint Presentation</vt:lpstr>
      <vt:lpstr>POWDER Update on available features</vt:lpstr>
      <vt:lpstr>mMIMO Resources: IRIS SDR (Source: RENEW)</vt:lpstr>
      <vt:lpstr>mMIMO Resources: Daisy-chained IRIS SDRs at the BS (Source: RENEW)</vt:lpstr>
      <vt:lpstr>mMIMO Resources: Skylark/Faros BS (Source: RENEW)</vt:lpstr>
      <vt:lpstr>mMIMO Dev: Abstraction (Source: RENEW)</vt:lpstr>
      <vt:lpstr>Massive MIMO Experiments</vt:lpstr>
      <vt:lpstr>PowerPoint Presentation</vt:lpstr>
      <vt:lpstr>Purdue Measurement Campaign: Rotation Angle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Rotator Prototype: Laser Test-bed Dev – Design View I </vt:lpstr>
      <vt:lpstr>Rotator Prototype: Laser Test-bed Dev – Design View II </vt:lpstr>
      <vt:lpstr>Rotator Prototype: Laser Test-bed Dev – Design View III </vt:lpstr>
      <vt:lpstr>Demo Video-1: Coarse Yaw Rotation Testing</vt:lpstr>
      <vt:lpstr>PowerPoint Presentation</vt:lpstr>
      <vt:lpstr>Demo Video-2: Fine Yaw Rotation Testing</vt:lpstr>
      <vt:lpstr>PowerPoint Presentation</vt:lpstr>
      <vt:lpstr>Demo Video-3: Multi-Trial Coarse Yaw Rotation Testing</vt:lpstr>
      <vt:lpstr>PowerPoint Presentation</vt:lpstr>
      <vt:lpstr>Observations: α-build v20.11 (No Tracking)</vt:lpstr>
      <vt:lpstr>Demo Video-4: Object Tracking Walk-through</vt:lpstr>
      <vt:lpstr>PowerPoint Presentation</vt:lpstr>
      <vt:lpstr>Demo Video-5: Complete Setup (α - v20.11)</vt:lpstr>
      <vt:lpstr>PowerPoint Presentation</vt:lpstr>
      <vt:lpstr>ServoCity PT785-S Pan &amp; Tilt Kit</vt:lpstr>
      <vt:lpstr>PowerPoint Presentation</vt:lpstr>
      <vt:lpstr>Rotator Base Mount Design</vt:lpstr>
      <vt:lpstr>Rotator Base: Al 6061 Plate &amp; Magnet Mounts</vt:lpstr>
      <vt:lpstr>Rotator Base: Al 6061 Plate &amp; Magnet Mounts</vt:lpstr>
      <vt:lpstr>PowerPoint Presentation</vt:lpstr>
      <vt:lpstr>Component Backups</vt:lpstr>
      <vt:lpstr>PowerPoint Presentation</vt:lpstr>
      <vt:lpstr>Pending Tasks</vt:lpstr>
      <vt:lpstr>Design Notes</vt:lpstr>
      <vt:lpstr> UBlox ZED-F9P Accuracy Analysis</vt:lpstr>
      <vt:lpstr>PowerPoint Presentation</vt:lpstr>
      <vt:lpstr>PowerPoint Presentation</vt:lpstr>
      <vt:lpstr>PowerPoint Presentation</vt:lpstr>
      <vt:lpstr> E2E Rx Design Documentation: Component-specific Setup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Comments</vt:lpstr>
      <vt:lpstr>28 GHz Comm. Front-End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GNURadio USRP Sink Block (Raspberry Pi OS)</vt:lpstr>
      <vt:lpstr>E2E Tx and Rx Design Summary</vt:lpstr>
      <vt:lpstr>PowerPoint Presentation</vt:lpstr>
      <vt:lpstr>Design &amp; Calibration Documentation</vt:lpstr>
      <vt:lpstr>Rotator: Calibration &amp; Design Document (Centralized Coordinator)</vt:lpstr>
      <vt:lpstr>Rotator: Calibration &amp; Design Document (Tx)</vt:lpstr>
      <vt:lpstr>Rotator: Calibration &amp; Design Document (Rx)</vt:lpstr>
      <vt:lpstr>Rotator: Calibration &amp; Design Document (Utilities)</vt:lpstr>
      <vt:lpstr>Rotator: Calibration &amp; Design Document (Data Structures)</vt:lpstr>
      <vt:lpstr>Installation</vt:lpstr>
      <vt:lpstr>Setup &amp; Calibration document for 28GHz Tx and Rx front-ends</vt:lpstr>
      <vt:lpstr>PowerPoint Presentation</vt:lpstr>
      <vt:lpstr>Enclosures and Mounts for the Electronics</vt:lpstr>
      <vt:lpstr>PowerPoint Presentation</vt:lpstr>
      <vt:lpstr>PowerPoint Presentation</vt:lpstr>
      <vt:lpstr>PowerPoint Presentation</vt:lpstr>
      <vt:lpstr>Rx Enclosed Construction Description</vt:lpstr>
      <vt:lpstr>Code Review</vt:lpstr>
      <vt:lpstr>Pending Tasks (as of 3/5/21)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Measurement Plan Updates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 POWDER: Progress Report</dc:title>
  <dc:creator>Bharath Keshavamurthy</dc:creator>
  <cp:lastModifiedBy>Bharath Keshavamurthy</cp:lastModifiedBy>
  <cp:revision>79</cp:revision>
  <dcterms:created xsi:type="dcterms:W3CDTF">2021-01-23T06:47:45Z</dcterms:created>
  <dcterms:modified xsi:type="dcterms:W3CDTF">2021-06-06T21:20:45Z</dcterms:modified>
</cp:coreProperties>
</file>